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7102475" cy="9388475"/>
  <p:embeddedFontLst>
    <p:embeddedFont>
      <p:font typeface="Arimo" charset="0"/>
      <p:regular r:id="rId15"/>
      <p:bold r:id="rId16"/>
      <p:italic r:id="rId17"/>
      <p:boldItalic r:id="rId18"/>
    </p:embeddedFont>
    <p:embeddedFont>
      <p:font typeface="Calibri"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1620">
          <p15:clr>
            <a:srgbClr val="747775"/>
          </p15:clr>
        </p15:guide>
        <p15:guide id="2" pos="2880">
          <p15:clr>
            <a:srgbClr val="747775"/>
          </p15:clr>
        </p15:guide>
      </p15:sldGuideLst>
    </p:ext>
    <p:ext uri="{2D200454-40CA-4A62-9FC3-DE9A4176ACB9}">
      <p15:notes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957">
          <p15:clr>
            <a:srgbClr val="000000"/>
          </p15:clr>
        </p15:guide>
        <p15:guide id="2" pos="2237">
          <p15:clr>
            <a:srgbClr val="000000"/>
          </p15:clr>
        </p15:guide>
      </p15:notes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ggYOgJL0W4Gsb04cgjPBRUmmlzcg=="/>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5036" autoAdjust="0"/>
  </p:normalViewPr>
  <p:slideViewPr>
    <p:cSldViewPr snapToGrid="0">
      <p:cViewPr varScale="1">
        <p:scale>
          <a:sx n="90" d="100"/>
          <a:sy n="90" d="100"/>
        </p:scale>
        <p:origin x="-1242" y="-96"/>
      </p:cViewPr>
      <p:guideLst>
        <p:guide orient="horz" pos="1620"/>
        <p:guide pos="2880"/>
      </p:guideLst>
    </p:cSldViewPr>
  </p:slideViewPr>
  <p:notesTextViewPr>
    <p:cViewPr>
      <p:scale>
        <a:sx n="100" d="100"/>
        <a:sy n="100" d="100"/>
      </p:scale>
      <p:origin x="0" y="294"/>
    </p:cViewPr>
  </p:notesTextViewPr>
  <p:notesViewPr>
    <p:cSldViewPr snapToGrid="0">
      <p:cViewPr varScale="1">
        <p:scale>
          <a:sx n="100" d="100"/>
          <a:sy n="100" d="100"/>
        </p:scale>
        <p:origin x="0" y="0"/>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8" name="Google Shape;58;p1: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457200" lvl="0" indent="-298450" algn="l" rtl="0">
              <a:lnSpc>
                <a:spcPct val="100000"/>
              </a:lnSpc>
              <a:spcBef>
                <a:spcPts val="0"/>
              </a:spcBef>
              <a:spcAft>
                <a:spcPts val="0"/>
              </a:spcAft>
              <a:buSzPts val="1100"/>
              <a:buNone/>
            </a:pPr>
            <a:r>
              <a:rPr lang="en-US" sz="1600" b="1" i="1"/>
              <a:t>Created and Presented by Tony Mei, GGAC SND Committee Chair 			March, 2025</a:t>
            </a:r>
            <a:endParaRPr sz="1600" b="1" i="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 name="Google Shape;115;p9: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457200" lvl="0" indent="-298450" algn="l" rtl="0">
              <a:lnSpc>
                <a:spcPct val="100000"/>
              </a:lnSpc>
              <a:spcBef>
                <a:spcPts val="0"/>
              </a:spcBef>
              <a:spcAft>
                <a:spcPts val="0"/>
              </a:spcAft>
              <a:buSzPts val="1100"/>
              <a:buChar char="●"/>
            </a:pPr>
            <a:r>
              <a:rPr lang="en-US" sz="2000" b="1"/>
              <a:t>Guide To Advancement (GTA) = Rules of Engagement since 2011</a:t>
            </a:r>
            <a:endParaRPr/>
          </a:p>
          <a:p>
            <a:pPr marL="457200" lvl="0" indent="-298450" algn="l" rtl="0">
              <a:lnSpc>
                <a:spcPct val="100000"/>
              </a:lnSpc>
              <a:spcBef>
                <a:spcPts val="0"/>
              </a:spcBef>
              <a:spcAft>
                <a:spcPts val="0"/>
              </a:spcAft>
              <a:buSzPts val="1100"/>
              <a:buChar char="●"/>
            </a:pPr>
            <a:r>
              <a:rPr lang="en-US" sz="2000" b="1"/>
              <a:t>Section 10 was a total rewrite in late 2024 (the 2025 GTA)</a:t>
            </a:r>
            <a:endParaRPr/>
          </a:p>
          <a:p>
            <a:pPr marL="457200" lvl="0" indent="-298450" algn="l" rtl="0">
              <a:lnSpc>
                <a:spcPct val="100000"/>
              </a:lnSpc>
              <a:spcBef>
                <a:spcPts val="0"/>
              </a:spcBef>
              <a:spcAft>
                <a:spcPts val="0"/>
              </a:spcAft>
              <a:buSzPts val="1100"/>
              <a:buChar char="●"/>
            </a:pPr>
            <a:r>
              <a:rPr lang="en-US" sz="2000" b="1"/>
              <a:t>Advancement by Program, built in redundancy to ensure salient points covered for each program</a:t>
            </a:r>
            <a:endParaRPr/>
          </a:p>
          <a:p>
            <a:pPr marL="457200" lvl="0" indent="-298450" algn="l" rtl="0">
              <a:lnSpc>
                <a:spcPct val="100000"/>
              </a:lnSpc>
              <a:spcBef>
                <a:spcPts val="0"/>
              </a:spcBef>
              <a:spcAft>
                <a:spcPts val="0"/>
              </a:spcAft>
              <a:buSzPts val="1100"/>
              <a:buChar char="●"/>
            </a:pPr>
            <a:r>
              <a:rPr lang="en-US" sz="2000" b="1"/>
              <a:t>Call attention to Section 10.1.2.1  (Next slide)</a:t>
            </a:r>
            <a:endParaRPr/>
          </a:p>
          <a:p>
            <a:pPr marL="457200" lvl="0" indent="-228600" algn="l" rtl="0">
              <a:lnSpc>
                <a:spcPct val="100000"/>
              </a:lnSpc>
              <a:spcBef>
                <a:spcPts val="0"/>
              </a:spcBef>
              <a:spcAft>
                <a:spcPts val="0"/>
              </a:spcAft>
              <a:buSzPts val="1100"/>
              <a:buNone/>
            </a:pPr>
            <a:endParaRPr sz="1400"/>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10: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457200" lvl="0" indent="-298450" algn="l" rtl="0">
              <a:lnSpc>
                <a:spcPct val="100000"/>
              </a:lnSpc>
              <a:spcBef>
                <a:spcPts val="0"/>
              </a:spcBef>
              <a:spcAft>
                <a:spcPts val="0"/>
              </a:spcAft>
              <a:buSzPts val="1100"/>
              <a:buChar char="●"/>
            </a:pPr>
            <a:r>
              <a:rPr lang="en-US" sz="1400" b="1"/>
              <a:t>Emphasize  OPEN-MINDED FLEXIBILITY</a:t>
            </a:r>
            <a:endParaRPr/>
          </a:p>
          <a:p>
            <a:pPr marL="457200" lvl="0" indent="-298450" algn="l" rtl="0">
              <a:lnSpc>
                <a:spcPct val="100000"/>
              </a:lnSpc>
              <a:spcBef>
                <a:spcPts val="0"/>
              </a:spcBef>
              <a:spcAft>
                <a:spcPts val="0"/>
              </a:spcAft>
              <a:buSzPts val="1100"/>
              <a:buChar char="●"/>
            </a:pPr>
            <a:r>
              <a:rPr lang="en-US" sz="1400" b="1"/>
              <a:t>POINT OUT “HOW” versus “WHAT”, local approval versus council advancement committee</a:t>
            </a:r>
            <a:endParaRPr/>
          </a:p>
          <a:p>
            <a:pPr marL="457200" lvl="0" indent="-298450" algn="l" rtl="0">
              <a:lnSpc>
                <a:spcPct val="100000"/>
              </a:lnSpc>
              <a:spcBef>
                <a:spcPts val="0"/>
              </a:spcBef>
              <a:spcAft>
                <a:spcPts val="0"/>
              </a:spcAft>
              <a:buSzPts val="1100"/>
              <a:buChar char="●"/>
            </a:pPr>
            <a:r>
              <a:rPr lang="en-US" sz="1400" b="1"/>
              <a:t>Note the examples for  ACCOMMODATION</a:t>
            </a:r>
            <a:endParaRPr/>
          </a:p>
          <a:p>
            <a:pPr marL="457200" lvl="0" indent="-298450" algn="l" rtl="0">
              <a:lnSpc>
                <a:spcPct val="100000"/>
              </a:lnSpc>
              <a:spcBef>
                <a:spcPts val="0"/>
              </a:spcBef>
              <a:spcAft>
                <a:spcPts val="0"/>
              </a:spcAft>
              <a:buSzPts val="1100"/>
              <a:buChar char="●"/>
            </a:pPr>
            <a:r>
              <a:rPr lang="en-US" sz="1400" b="1"/>
              <a:t>Mention that standard for Cub Scouts remains DO YOUR BEST</a:t>
            </a:r>
            <a:endParaRPr/>
          </a:p>
          <a:p>
            <a:pPr marL="457200" lvl="0" indent="-298450" algn="l" rtl="0">
              <a:lnSpc>
                <a:spcPct val="100000"/>
              </a:lnSpc>
              <a:spcBef>
                <a:spcPts val="0"/>
              </a:spcBef>
              <a:spcAft>
                <a:spcPts val="0"/>
              </a:spcAft>
              <a:buSzPts val="1100"/>
              <a:buChar char="●"/>
            </a:pPr>
            <a:r>
              <a:rPr lang="en-US" sz="1400" b="1"/>
              <a:t>For Scouts  BSA,  Scout, tenderfoot, Second Class and First Class, may have modification to requirements</a:t>
            </a:r>
            <a:endParaRPr/>
          </a:p>
          <a:p>
            <a:pPr marL="457200" lvl="0" indent="-298450" algn="l" rtl="0">
              <a:lnSpc>
                <a:spcPct val="100000"/>
              </a:lnSpc>
              <a:spcBef>
                <a:spcPts val="0"/>
              </a:spcBef>
              <a:spcAft>
                <a:spcPts val="0"/>
              </a:spcAft>
              <a:buSzPts val="1100"/>
              <a:buChar char="●"/>
            </a:pPr>
            <a:r>
              <a:rPr lang="en-US" sz="1400" b="1"/>
              <a:t>No modifications to requirements for  Merit Badges, Star, Life, Eagle, or Palms, BUT ACCOMMODATIONS are allowed!</a:t>
            </a:r>
            <a:endParaRPr/>
          </a:p>
          <a:p>
            <a:pPr marL="457200" lvl="0" indent="-298450" algn="l" rtl="0">
              <a:lnSpc>
                <a:spcPct val="100000"/>
              </a:lnSpc>
              <a:spcBef>
                <a:spcPts val="0"/>
              </a:spcBef>
              <a:spcAft>
                <a:spcPts val="0"/>
              </a:spcAft>
              <a:buSzPts val="1100"/>
              <a:buChar char="●"/>
            </a:pPr>
            <a:r>
              <a:rPr lang="en-US" sz="1400" b="1"/>
              <a:t>RBAE still applies for significant , long term SND, but note OPEN-MINDED FLEXIBILITY and unit level authority to accommodate requirements  </a:t>
            </a:r>
            <a:endParaRPr/>
          </a:p>
          <a:p>
            <a:pPr marL="457200" lvl="0" indent="-298450" algn="l" rtl="0">
              <a:lnSpc>
                <a:spcPct val="100000"/>
              </a:lnSpc>
              <a:spcBef>
                <a:spcPts val="0"/>
              </a:spcBef>
              <a:spcAft>
                <a:spcPts val="0"/>
              </a:spcAft>
              <a:buSzPts val="1100"/>
              <a:buChar char="●"/>
            </a:pPr>
            <a:r>
              <a:rPr lang="en-US" sz="1400" b="1"/>
              <a:t>Forms for Alternative Eagle Required Merit Badges, RBAE and ISAP (Section 11.0.0.0) are only first page and indicate 2025 version Those forms are being revised and will be available online soon as 512-935 and 512-936; until then old forms still usable</a:t>
            </a:r>
            <a:endParaRPr/>
          </a:p>
          <a:p>
            <a:pPr marL="457200" lvl="0" indent="-228600" algn="l" rtl="0">
              <a:lnSpc>
                <a:spcPct val="100000"/>
              </a:lnSpc>
              <a:spcBef>
                <a:spcPts val="0"/>
              </a:spcBef>
              <a:spcAft>
                <a:spcPts val="0"/>
              </a:spcAft>
              <a:buSzPts val="1100"/>
              <a:buNone/>
            </a:pPr>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11: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457200" lvl="0" indent="-298450" algn="l" rtl="0">
              <a:lnSpc>
                <a:spcPct val="100000"/>
              </a:lnSpc>
              <a:spcBef>
                <a:spcPts val="0"/>
              </a:spcBef>
              <a:spcAft>
                <a:spcPts val="0"/>
              </a:spcAft>
              <a:buSzPts val="1100"/>
              <a:buChar char="●"/>
            </a:pPr>
            <a:r>
              <a:rPr lang="en-US" sz="2100" b="1"/>
              <a:t>QUESTIONS?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 name="Google Shape;65;p2: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163592" lvl="0" indent="0" algn="l" rtl="0">
              <a:lnSpc>
                <a:spcPct val="100000"/>
              </a:lnSpc>
              <a:spcBef>
                <a:spcPts val="0"/>
              </a:spcBef>
              <a:spcAft>
                <a:spcPts val="0"/>
              </a:spcAft>
              <a:buSzPts val="1100"/>
              <a:buNone/>
            </a:pPr>
            <a:r>
              <a:rPr lang="en-US" sz="1800"/>
              <a:t>Youth, and adults who participate like youth, are usually members of mainstream units and participate alongside all the other youth. </a:t>
            </a:r>
            <a:endParaRPr sz="1800"/>
          </a:p>
          <a:p>
            <a:pPr marL="163592" lvl="0" indent="0" algn="l" rtl="0">
              <a:lnSpc>
                <a:spcPct val="100000"/>
              </a:lnSpc>
              <a:spcBef>
                <a:spcPts val="0"/>
              </a:spcBef>
              <a:spcAft>
                <a:spcPts val="0"/>
              </a:spcAft>
              <a:buSzPts val="1100"/>
              <a:buNone/>
            </a:pPr>
            <a:endParaRPr sz="1800"/>
          </a:p>
          <a:p>
            <a:pPr marL="163592" lvl="0" indent="0" algn="l" rtl="0">
              <a:lnSpc>
                <a:spcPct val="100000"/>
              </a:lnSpc>
              <a:spcBef>
                <a:spcPts val="0"/>
              </a:spcBef>
              <a:spcAft>
                <a:spcPts val="0"/>
              </a:spcAft>
              <a:buSzPts val="1100"/>
              <a:buNone/>
            </a:pPr>
            <a:r>
              <a:rPr lang="en-US" sz="1800"/>
              <a:t>Special-purpose units serve members with special needs or disabilities and these can be beneficial in some situations.</a:t>
            </a:r>
            <a:endParaRPr sz="1800"/>
          </a:p>
          <a:p>
            <a:pPr marL="163592" lvl="0" indent="0" algn="l" rtl="0">
              <a:lnSpc>
                <a:spcPct val="100000"/>
              </a:lnSpc>
              <a:spcBef>
                <a:spcPts val="0"/>
              </a:spcBef>
              <a:spcAft>
                <a:spcPts val="0"/>
              </a:spcAft>
              <a:buSzPts val="1100"/>
              <a:buNone/>
            </a:pPr>
            <a:endParaRPr sz="1800"/>
          </a:p>
          <a:p>
            <a:pPr marL="163592" lvl="0" indent="0" algn="l" rtl="0">
              <a:lnSpc>
                <a:spcPct val="100000"/>
              </a:lnSpc>
              <a:spcBef>
                <a:spcPts val="0"/>
              </a:spcBef>
              <a:spcAft>
                <a:spcPts val="0"/>
              </a:spcAft>
              <a:buSzPts val="1100"/>
              <a:buNone/>
            </a:pPr>
            <a:r>
              <a:rPr lang="en-US" sz="1800"/>
              <a:t>No one is required to join one.</a:t>
            </a:r>
            <a:endParaRPr sz="1800"/>
          </a:p>
          <a:p>
            <a:pPr marL="163592" lvl="0" indent="0" algn="l" rtl="0">
              <a:lnSpc>
                <a:spcPct val="100000"/>
              </a:lnSpc>
              <a:spcBef>
                <a:spcPts val="0"/>
              </a:spcBef>
              <a:spcAft>
                <a:spcPts val="0"/>
              </a:spcAft>
              <a:buSzPts val="1100"/>
              <a:buNone/>
            </a:pPr>
            <a:endParaRPr sz="1800"/>
          </a:p>
          <a:p>
            <a:pPr marL="163592" lvl="0" indent="0" algn="l" rtl="0">
              <a:lnSpc>
                <a:spcPct val="100000"/>
              </a:lnSpc>
              <a:spcBef>
                <a:spcPts val="0"/>
              </a:spcBef>
              <a:spcAft>
                <a:spcPts val="0"/>
              </a:spcAft>
              <a:buSzPts val="1100"/>
              <a:buNone/>
            </a:pPr>
            <a:endParaRPr sz="18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a:buNone/>
            </a:pPr>
            <a:r>
              <a:rPr lang="en-US" sz="1100" b="0" i="0" u="none" strike="noStrike" dirty="0" smtClean="0">
                <a:solidFill>
                  <a:srgbClr val="000000"/>
                </a:solidFill>
                <a:latin typeface="Arial"/>
              </a:rPr>
              <a:t>Emphasize that Scouting is for ALL</a:t>
            </a:r>
            <a:endParaRPr lang="en-US" b="0" dirty="0" smtClean="0"/>
          </a:p>
          <a:p>
            <a:pPr rtl="0">
              <a:buNone/>
            </a:pPr>
            <a:endParaRPr lang="en-US" sz="1100" b="0" i="0" u="none" strike="noStrike" dirty="0" smtClean="0">
              <a:solidFill>
                <a:srgbClr val="000000"/>
              </a:solidFill>
              <a:latin typeface="Arial"/>
            </a:endParaRPr>
          </a:p>
          <a:p>
            <a:pPr rtl="0">
              <a:buNone/>
            </a:pPr>
            <a:r>
              <a:rPr lang="en-US" sz="1100" b="0" i="0" u="none" strike="noStrike" dirty="0" smtClean="0">
                <a:solidFill>
                  <a:srgbClr val="000000"/>
                </a:solidFill>
                <a:latin typeface="Arial"/>
              </a:rPr>
              <a:t>Note 15 % of all Scouts (70% of those are invisible)</a:t>
            </a:r>
          </a:p>
          <a:p>
            <a:pPr rtl="0">
              <a:buNone/>
            </a:pPr>
            <a:endParaRPr lang="en-US" b="0" dirty="0" smtClean="0"/>
          </a:p>
          <a:p>
            <a:pPr rtl="0">
              <a:buNone/>
            </a:pPr>
            <a:r>
              <a:rPr lang="en-US" sz="1100" b="0" i="0" u="none" strike="noStrike" dirty="0" smtClean="0">
                <a:solidFill>
                  <a:srgbClr val="000000"/>
                </a:solidFill>
                <a:latin typeface="Arial"/>
              </a:rPr>
              <a:t>These figures represent </a:t>
            </a:r>
            <a:r>
              <a:rPr lang="en-US" sz="1100" b="0" i="1" u="none" strike="noStrike" dirty="0" smtClean="0">
                <a:solidFill>
                  <a:srgbClr val="000000"/>
                </a:solidFill>
                <a:latin typeface="Arial"/>
              </a:rPr>
              <a:t>reported</a:t>
            </a:r>
            <a:r>
              <a:rPr lang="en-US" sz="1100" b="0" i="0" u="none" strike="noStrike" dirty="0" smtClean="0">
                <a:solidFill>
                  <a:srgbClr val="000000"/>
                </a:solidFill>
                <a:latin typeface="Arial"/>
              </a:rPr>
              <a:t>  disabilities. </a:t>
            </a:r>
          </a:p>
          <a:p>
            <a:pPr rtl="0">
              <a:buNone/>
            </a:pPr>
            <a:endParaRPr lang="en-US" b="0" dirty="0" smtClean="0"/>
          </a:p>
          <a:p>
            <a:pPr rtl="0">
              <a:buNone/>
            </a:pPr>
            <a:r>
              <a:rPr lang="en-US" sz="1100" b="0" i="0" u="none" strike="noStrike" dirty="0" smtClean="0">
                <a:solidFill>
                  <a:srgbClr val="000000"/>
                </a:solidFill>
                <a:latin typeface="Arial"/>
              </a:rPr>
              <a:t>Many disabilities - especially “invisible” kinds - go unreported.</a:t>
            </a:r>
          </a:p>
          <a:p>
            <a:pPr rtl="0">
              <a:buNone/>
            </a:pPr>
            <a:endParaRPr lang="en-US" b="0" dirty="0" smtClean="0"/>
          </a:p>
          <a:p>
            <a:pPr rtl="0">
              <a:buNone/>
            </a:pPr>
            <a:r>
              <a:rPr lang="en-US" sz="1100" b="0" i="0" u="none" strike="noStrike" dirty="0" smtClean="0">
                <a:solidFill>
                  <a:srgbClr val="000000"/>
                </a:solidFill>
                <a:latin typeface="Arial"/>
              </a:rPr>
              <a:t>Providing for Scouts with disabilities is essential because we already have members with disabilities whether we know it or not (or suspect it)</a:t>
            </a:r>
            <a:endParaRPr lang="en-US" b="0" dirty="0" smtClean="0"/>
          </a:p>
          <a:p>
            <a:pPr rtl="0">
              <a:buNone/>
            </a:pPr>
            <a:endParaRPr lang="en-US" sz="1100" b="0" i="0" u="none" strike="noStrike" dirty="0" smtClean="0">
              <a:solidFill>
                <a:srgbClr val="000000"/>
              </a:solidFill>
              <a:latin typeface="Arial"/>
            </a:endParaRPr>
          </a:p>
          <a:p>
            <a:pPr rtl="0">
              <a:buNone/>
            </a:pPr>
            <a:r>
              <a:rPr lang="en-US" sz="1100" b="0" i="0" u="none" strike="noStrike" smtClean="0">
                <a:solidFill>
                  <a:srgbClr val="000000"/>
                </a:solidFill>
                <a:latin typeface="Arial"/>
              </a:rPr>
              <a:t>What </a:t>
            </a:r>
            <a:r>
              <a:rPr lang="en-US" sz="1100" b="0" i="0" u="none" strike="noStrike" dirty="0" smtClean="0">
                <a:solidFill>
                  <a:srgbClr val="000000"/>
                </a:solidFill>
                <a:latin typeface="Arial"/>
              </a:rPr>
              <a:t>works for SND, usually works for all Scouts - supporting Scouts with disabilities, benefits the whole unit!</a:t>
            </a:r>
            <a:endParaRPr lang="en-US" b="0" dirty="0" smtClean="0"/>
          </a:p>
          <a:p>
            <a:pPr>
              <a:buNone/>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3: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3: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4:notes"/>
          <p:cNvSpPr txBox="1">
            <a:spLocks noGrp="1"/>
          </p:cNvSpPr>
          <p:nvPr>
            <p:ph type="body" idx="1"/>
          </p:nvPr>
        </p:nvSpPr>
        <p:spPr>
          <a:xfrm>
            <a:off x="605922" y="4458811"/>
            <a:ext cx="5681980" cy="4224814"/>
          </a:xfrm>
          <a:prstGeom prst="rect">
            <a:avLst/>
          </a:prstGeom>
          <a:noFill/>
          <a:ln>
            <a:noFill/>
          </a:ln>
        </p:spPr>
        <p:txBody>
          <a:bodyPr spcFirstLastPara="1" wrap="square" lIns="94200" tIns="94200" rIns="94200" bIns="94200" anchor="t" anchorCtr="0">
            <a:noAutofit/>
          </a:bodyPr>
          <a:lstStyle/>
          <a:p>
            <a:pPr marL="163592" lvl="0" indent="0" algn="l" rtl="0">
              <a:lnSpc>
                <a:spcPct val="100000"/>
              </a:lnSpc>
              <a:spcBef>
                <a:spcPts val="0"/>
              </a:spcBef>
              <a:spcAft>
                <a:spcPts val="0"/>
              </a:spcAft>
              <a:buSzPts val="1100"/>
              <a:buNone/>
            </a:pPr>
            <a:r>
              <a:rPr lang="en-US" sz="2000"/>
              <a:t>2018 Version is latest, and will be revised</a:t>
            </a:r>
            <a:endParaRPr/>
          </a:p>
          <a:p>
            <a:pPr marL="163592" lvl="0" indent="0" algn="l" rtl="0">
              <a:lnSpc>
                <a:spcPct val="100000"/>
              </a:lnSpc>
              <a:spcBef>
                <a:spcPts val="0"/>
              </a:spcBef>
              <a:spcAft>
                <a:spcPts val="0"/>
              </a:spcAft>
              <a:buSzPts val="1100"/>
              <a:buNone/>
            </a:pPr>
            <a:endParaRPr sz="2000"/>
          </a:p>
          <a:p>
            <a:pPr marL="163592" lvl="0" indent="0" algn="l" rtl="0">
              <a:lnSpc>
                <a:spcPct val="100000"/>
              </a:lnSpc>
              <a:spcBef>
                <a:spcPts val="0"/>
              </a:spcBef>
              <a:spcAft>
                <a:spcPts val="0"/>
              </a:spcAft>
              <a:buSzPts val="1100"/>
              <a:buNone/>
            </a:pPr>
            <a:r>
              <a:rPr lang="en-US" sz="2000"/>
              <a:t>Note that the “Pre-Joining” conference on page 3 is now called the </a:t>
            </a:r>
            <a:r>
              <a:rPr lang="en-US" sz="2000" b="1"/>
              <a:t>Joining Conference </a:t>
            </a:r>
            <a:r>
              <a:rPr lang="en-US" sz="2000"/>
              <a:t>and now occurs within first two months after a Scout joins the unit..</a:t>
            </a:r>
            <a:endParaRPr/>
          </a:p>
          <a:p>
            <a:pPr marL="163592" lvl="0" indent="0" algn="l" rtl="0">
              <a:lnSpc>
                <a:spcPct val="100000"/>
              </a:lnSpc>
              <a:spcBef>
                <a:spcPts val="0"/>
              </a:spcBef>
              <a:spcAft>
                <a:spcPts val="0"/>
              </a:spcAft>
              <a:buSzPts val="1100"/>
              <a:buNone/>
            </a:pPr>
            <a:endParaRPr sz="2000"/>
          </a:p>
          <a:p>
            <a:pPr marL="163592" lvl="0" indent="0" algn="l" rtl="0">
              <a:lnSpc>
                <a:spcPct val="100000"/>
              </a:lnSpc>
              <a:spcBef>
                <a:spcPts val="0"/>
              </a:spcBef>
              <a:spcAft>
                <a:spcPts val="0"/>
              </a:spcAft>
              <a:buSzPts val="1100"/>
              <a:buNone/>
            </a:pPr>
            <a:r>
              <a:rPr lang="en-US" sz="2000"/>
              <a:t>Address value of Joining Conference to establish relationship with family and Scout and learn about interests and challenges. DO NOT DIAGNOSE</a:t>
            </a:r>
            <a:endParaRPr/>
          </a:p>
          <a:p>
            <a:pPr marL="163592" lvl="0" indent="0" algn="l" rtl="0">
              <a:lnSpc>
                <a:spcPct val="100000"/>
              </a:lnSpc>
              <a:spcBef>
                <a:spcPts val="0"/>
              </a:spcBef>
              <a:spcAft>
                <a:spcPts val="0"/>
              </a:spcAft>
              <a:buSzPts val="1100"/>
              <a:buNone/>
            </a:pPr>
            <a:endParaRPr sz="2000"/>
          </a:p>
          <a:p>
            <a:pPr marL="163592" lvl="0" indent="0" algn="l" rtl="0">
              <a:lnSpc>
                <a:spcPct val="100000"/>
              </a:lnSpc>
              <a:spcBef>
                <a:spcPts val="0"/>
              </a:spcBef>
              <a:spcAft>
                <a:spcPts val="0"/>
              </a:spcAft>
              <a:buSzPts val="1100"/>
              <a:buNone/>
            </a:pPr>
            <a:r>
              <a:rPr lang="en-US" sz="2000"/>
              <a:t>Bullets with advice still valid, but use Inclusion Toolbox for more current details</a:t>
            </a:r>
            <a:endParaRPr/>
          </a:p>
          <a:p>
            <a:pPr marL="163592" lvl="0" indent="0" algn="l" rtl="0">
              <a:lnSpc>
                <a:spcPct val="100000"/>
              </a:lnSpc>
              <a:spcBef>
                <a:spcPts val="0"/>
              </a:spcBef>
              <a:spcAft>
                <a:spcPts val="0"/>
              </a:spcAft>
              <a:buSzPts val="1100"/>
              <a:buNone/>
            </a:pPr>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5: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457200" lvl="0" indent="-298450" algn="l" rtl="0">
              <a:lnSpc>
                <a:spcPct val="100000"/>
              </a:lnSpc>
              <a:spcBef>
                <a:spcPts val="0"/>
              </a:spcBef>
              <a:spcAft>
                <a:spcPts val="0"/>
              </a:spcAft>
              <a:buSzPts val="1100"/>
              <a:buChar char="●"/>
            </a:pPr>
            <a:r>
              <a:rPr lang="en-US" sz="2000" b="1"/>
              <a:t>NOTE:  Approaches work for ALL Scouts</a:t>
            </a:r>
            <a:endParaRPr/>
          </a:p>
          <a:p>
            <a:pPr marL="457200" lvl="0" indent="-298450" algn="l" rtl="0">
              <a:lnSpc>
                <a:spcPct val="100000"/>
              </a:lnSpc>
              <a:spcBef>
                <a:spcPts val="0"/>
              </a:spcBef>
              <a:spcAft>
                <a:spcPts val="0"/>
              </a:spcAft>
              <a:buSzPts val="1100"/>
              <a:buChar char="●"/>
            </a:pPr>
            <a:r>
              <a:rPr lang="en-US" sz="2000" b="1"/>
              <a:t>Show 12/31/2024 printed copy of entire Toolbox</a:t>
            </a:r>
            <a:endParaRPr/>
          </a:p>
          <a:p>
            <a:pPr marL="457200" lvl="0" indent="-298450" algn="l" rtl="0">
              <a:lnSpc>
                <a:spcPct val="100000"/>
              </a:lnSpc>
              <a:spcBef>
                <a:spcPts val="0"/>
              </a:spcBef>
              <a:spcAft>
                <a:spcPts val="0"/>
              </a:spcAft>
              <a:buSzPts val="1100"/>
              <a:buChar char="●"/>
            </a:pPr>
            <a:r>
              <a:rPr lang="en-US" sz="2000" b="1"/>
              <a:t>Use online primarily</a:t>
            </a:r>
            <a:endParaRPr/>
          </a:p>
          <a:p>
            <a:pPr marL="457200" lvl="0" indent="-298450" algn="l" rtl="0">
              <a:lnSpc>
                <a:spcPct val="100000"/>
              </a:lnSpc>
              <a:spcBef>
                <a:spcPts val="0"/>
              </a:spcBef>
              <a:spcAft>
                <a:spcPts val="0"/>
              </a:spcAft>
              <a:buSzPts val="1100"/>
              <a:buChar char="●"/>
            </a:pPr>
            <a:r>
              <a:rPr lang="en-US" sz="2000" b="1"/>
              <a:t>Regular updates</a:t>
            </a:r>
            <a:endParaRPr/>
          </a:p>
          <a:p>
            <a:pPr marL="457200" lvl="0" indent="-298450" algn="l" rtl="0">
              <a:lnSpc>
                <a:spcPct val="100000"/>
              </a:lnSpc>
              <a:spcBef>
                <a:spcPts val="0"/>
              </a:spcBef>
              <a:spcAft>
                <a:spcPts val="0"/>
              </a:spcAft>
              <a:buSzPts val="1100"/>
              <a:buChar char="●"/>
            </a:pPr>
            <a:r>
              <a:rPr lang="en-US" sz="2000" b="1"/>
              <a:t>Point out TOC, (HANDOUT and NEXT SLIDE)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p6: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457200" lvl="0" indent="-298450" algn="l" rtl="0">
              <a:lnSpc>
                <a:spcPct val="100000"/>
              </a:lnSpc>
              <a:spcBef>
                <a:spcPts val="0"/>
              </a:spcBef>
              <a:spcAft>
                <a:spcPts val="0"/>
              </a:spcAft>
              <a:buSzPts val="1100"/>
              <a:buChar char="●"/>
            </a:pPr>
            <a:r>
              <a:rPr lang="en-US" sz="2000"/>
              <a:t>Module A describes how to use</a:t>
            </a:r>
            <a:endParaRPr/>
          </a:p>
          <a:p>
            <a:pPr marL="457200" lvl="0" indent="-298450" algn="l" rtl="0">
              <a:lnSpc>
                <a:spcPct val="100000"/>
              </a:lnSpc>
              <a:spcBef>
                <a:spcPts val="0"/>
              </a:spcBef>
              <a:spcAft>
                <a:spcPts val="0"/>
              </a:spcAft>
              <a:buSzPts val="1100"/>
              <a:buChar char="●"/>
            </a:pPr>
            <a:r>
              <a:rPr lang="en-US" sz="2000"/>
              <a:t>Entire doc reflects updates to  A through H (before new GTA)</a:t>
            </a:r>
            <a:endParaRPr/>
          </a:p>
          <a:p>
            <a:pPr marL="457200" lvl="0" indent="-298450" algn="l" rtl="0">
              <a:lnSpc>
                <a:spcPct val="100000"/>
              </a:lnSpc>
              <a:spcBef>
                <a:spcPts val="0"/>
              </a:spcBef>
              <a:spcAft>
                <a:spcPts val="0"/>
              </a:spcAft>
              <a:buSzPts val="1100"/>
              <a:buChar char="●"/>
            </a:pPr>
            <a:r>
              <a:rPr lang="en-US" sz="2000"/>
              <a:t>E &amp; V are being updated to reflect new GTA</a:t>
            </a:r>
            <a:endParaRPr/>
          </a:p>
          <a:p>
            <a:pPr marL="457200" lvl="0" indent="-298450" algn="l" rtl="0">
              <a:lnSpc>
                <a:spcPct val="100000"/>
              </a:lnSpc>
              <a:spcBef>
                <a:spcPts val="0"/>
              </a:spcBef>
              <a:spcAft>
                <a:spcPts val="0"/>
              </a:spcAft>
              <a:buSzPts val="1100"/>
              <a:buChar char="●"/>
            </a:pPr>
            <a:r>
              <a:rPr lang="en-US" sz="2000"/>
              <a:t>J through S have minor updates not yet published</a:t>
            </a:r>
            <a:endParaRPr/>
          </a:p>
          <a:p>
            <a:pPr marL="457200" lvl="0" indent="-298450" algn="l" rtl="0">
              <a:lnSpc>
                <a:spcPct val="100000"/>
              </a:lnSpc>
              <a:spcBef>
                <a:spcPts val="0"/>
              </a:spcBef>
              <a:spcAft>
                <a:spcPts val="0"/>
              </a:spcAft>
              <a:buSzPts val="1100"/>
              <a:buChar char="●"/>
            </a:pPr>
            <a:r>
              <a:rPr lang="en-US" sz="2000"/>
              <a:t>New Mods</a:t>
            </a:r>
            <a:endParaRPr/>
          </a:p>
          <a:p>
            <a:pPr marL="914400" lvl="1" indent="-298450" algn="l" rtl="0">
              <a:lnSpc>
                <a:spcPct val="100000"/>
              </a:lnSpc>
              <a:spcBef>
                <a:spcPts val="0"/>
              </a:spcBef>
              <a:spcAft>
                <a:spcPts val="0"/>
              </a:spcAft>
              <a:buSzPts val="1100"/>
              <a:buChar char="○"/>
            </a:pPr>
            <a:r>
              <a:rPr lang="en-US" sz="2000"/>
              <a:t>X for Spec Purpose Units</a:t>
            </a:r>
            <a:endParaRPr/>
          </a:p>
          <a:p>
            <a:pPr marL="914400" lvl="1" indent="-298450" algn="l" rtl="0">
              <a:lnSpc>
                <a:spcPct val="100000"/>
              </a:lnSpc>
              <a:spcBef>
                <a:spcPts val="0"/>
              </a:spcBef>
              <a:spcAft>
                <a:spcPts val="0"/>
              </a:spcAft>
              <a:buSzPts val="1100"/>
              <a:buChar char="○"/>
            </a:pPr>
            <a:r>
              <a:rPr lang="en-US" sz="2000"/>
              <a:t>Y for Pgms for Adult Age Scouts</a:t>
            </a:r>
            <a:endParaRPr/>
          </a:p>
          <a:p>
            <a:pPr marL="914400" lvl="1" indent="-298450" algn="l" rtl="0">
              <a:lnSpc>
                <a:spcPct val="100000"/>
              </a:lnSpc>
              <a:spcBef>
                <a:spcPts val="0"/>
              </a:spcBef>
              <a:spcAft>
                <a:spcPts val="0"/>
              </a:spcAft>
              <a:buSzPts val="1100"/>
              <a:buChar char="○"/>
            </a:pPr>
            <a:r>
              <a:rPr lang="en-US" sz="2000"/>
              <a:t>AA-1 for Cp Dir</a:t>
            </a:r>
            <a:endParaRPr/>
          </a:p>
          <a:p>
            <a:pPr marL="914400" lvl="1" indent="-298450" algn="l" rtl="0">
              <a:lnSpc>
                <a:spcPct val="100000"/>
              </a:lnSpc>
              <a:spcBef>
                <a:spcPts val="0"/>
              </a:spcBef>
              <a:spcAft>
                <a:spcPts val="0"/>
              </a:spcAft>
              <a:buSzPts val="1100"/>
              <a:buChar char="○"/>
            </a:pPr>
            <a:r>
              <a:rPr lang="en-US" sz="2000"/>
              <a:t>AA-2 for Cp Health Officer</a:t>
            </a:r>
            <a:endParaRPr/>
          </a:p>
          <a:p>
            <a:pPr marL="914400" lvl="1" indent="-298450" algn="l" rtl="0">
              <a:lnSpc>
                <a:spcPct val="100000"/>
              </a:lnSpc>
              <a:spcBef>
                <a:spcPts val="0"/>
              </a:spcBef>
              <a:spcAft>
                <a:spcPts val="0"/>
              </a:spcAft>
              <a:buSzPts val="1100"/>
              <a:buChar char="○"/>
            </a:pPr>
            <a:r>
              <a:rPr lang="en-US" sz="2000"/>
              <a:t>AA for Cp Food Services</a:t>
            </a:r>
            <a:endParaRPr/>
          </a:p>
          <a:p>
            <a:pPr marL="914400" lvl="1" indent="-298450" algn="l" rtl="0">
              <a:lnSpc>
                <a:spcPct val="100000"/>
              </a:lnSpc>
              <a:spcBef>
                <a:spcPts val="0"/>
              </a:spcBef>
              <a:spcAft>
                <a:spcPts val="0"/>
              </a:spcAft>
              <a:buSzPts val="1100"/>
              <a:buChar char="○"/>
            </a:pPr>
            <a:r>
              <a:rPr lang="en-US" sz="2000"/>
              <a:t>AA for Cp Transportation</a:t>
            </a:r>
            <a:endParaRPr/>
          </a:p>
          <a:p>
            <a:pPr marL="914400" lvl="1" indent="-298450" algn="l" rtl="0">
              <a:lnSpc>
                <a:spcPct val="100000"/>
              </a:lnSpc>
              <a:spcBef>
                <a:spcPts val="0"/>
              </a:spcBef>
              <a:spcAft>
                <a:spcPts val="0"/>
              </a:spcAft>
              <a:buSzPts val="1100"/>
              <a:buChar char="○"/>
            </a:pPr>
            <a:r>
              <a:rPr lang="en-US" sz="2000"/>
              <a:t>BB for Climbing &amp; COPE</a:t>
            </a:r>
            <a:endParaRPr/>
          </a:p>
          <a:p>
            <a:pPr marL="914400" lvl="1" indent="-298450" algn="l" rtl="0">
              <a:lnSpc>
                <a:spcPct val="100000"/>
              </a:lnSpc>
              <a:spcBef>
                <a:spcPts val="0"/>
              </a:spcBef>
              <a:spcAft>
                <a:spcPts val="0"/>
              </a:spcAft>
              <a:buSzPts val="1100"/>
              <a:buChar char="○"/>
            </a:pPr>
            <a:r>
              <a:rPr lang="en-US" sz="2000"/>
              <a:t>BB for Fishing</a:t>
            </a:r>
            <a:endParaRPr/>
          </a:p>
          <a:p>
            <a:pPr marL="457200" lvl="0" indent="-228600" algn="l" rtl="0">
              <a:lnSpc>
                <a:spcPct val="100000"/>
              </a:lnSpc>
              <a:spcBef>
                <a:spcPts val="0"/>
              </a:spcBef>
              <a:spcAft>
                <a:spcPts val="0"/>
              </a:spcAft>
              <a:buSzPts val="1100"/>
              <a:buNone/>
            </a:pPr>
            <a:endParaRPr sz="1100"/>
          </a:p>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7: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7: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457200" lvl="0" indent="-298450" algn="l" rtl="0">
              <a:lnSpc>
                <a:spcPct val="100000"/>
              </a:lnSpc>
              <a:spcBef>
                <a:spcPts val="0"/>
              </a:spcBef>
              <a:spcAft>
                <a:spcPts val="0"/>
              </a:spcAft>
              <a:buSzPts val="1100"/>
              <a:buChar char="●"/>
            </a:pPr>
            <a:r>
              <a:rPr lang="en-US" sz="2000"/>
              <a:t>Open Mod A, point out where it guides unit leaders to Mod C,  scroll down to hyperlink for Mod F</a:t>
            </a:r>
            <a:endParaRPr/>
          </a:p>
          <a:p>
            <a:pPr marL="457200" lvl="0" indent="-298450" algn="l" rtl="0">
              <a:lnSpc>
                <a:spcPct val="100000"/>
              </a:lnSpc>
              <a:spcBef>
                <a:spcPts val="0"/>
              </a:spcBef>
              <a:spcAft>
                <a:spcPts val="0"/>
              </a:spcAft>
              <a:buSzPts val="1100"/>
              <a:buChar char="●"/>
            </a:pPr>
            <a:r>
              <a:rPr lang="en-US" sz="2000"/>
              <a:t>C &amp; F for Unit Leaders</a:t>
            </a:r>
            <a:endParaRPr/>
          </a:p>
          <a:p>
            <a:pPr marL="457200" lvl="0" indent="-298450" algn="l" rtl="0">
              <a:lnSpc>
                <a:spcPct val="100000"/>
              </a:lnSpc>
              <a:spcBef>
                <a:spcPts val="0"/>
              </a:spcBef>
              <a:spcAft>
                <a:spcPts val="0"/>
              </a:spcAft>
              <a:buSzPts val="1100"/>
              <a:buChar char="●"/>
            </a:pPr>
            <a:r>
              <a:rPr lang="en-US" sz="2000"/>
              <a:t>Note to share the Toolbox with parents at Joining Conference and encourage them to look at D &amp; F</a:t>
            </a:r>
            <a:endParaRPr/>
          </a:p>
          <a:p>
            <a:pPr marL="457200" lvl="0" indent="-298450" algn="l" rtl="0">
              <a:lnSpc>
                <a:spcPct val="100000"/>
              </a:lnSpc>
              <a:spcBef>
                <a:spcPts val="0"/>
              </a:spcBef>
              <a:spcAft>
                <a:spcPts val="0"/>
              </a:spcAft>
              <a:buSzPts val="1100"/>
              <a:buChar char="●"/>
            </a:pPr>
            <a:r>
              <a:rPr lang="en-US" sz="2000"/>
              <a:t>If a specific SND disclosed, show that H through S that correspond to identified SND</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8: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0" name="Google Shape;110;p8:notes"/>
          <p:cNvSpPr txBox="1">
            <a:spLocks noGrp="1"/>
          </p:cNvSpPr>
          <p:nvPr>
            <p:ph type="body" idx="1"/>
          </p:nvPr>
        </p:nvSpPr>
        <p:spPr>
          <a:xfrm>
            <a:off x="710248" y="4459526"/>
            <a:ext cx="5681980" cy="4224814"/>
          </a:xfrm>
          <a:prstGeom prst="rect">
            <a:avLst/>
          </a:prstGeom>
          <a:noFill/>
          <a:ln>
            <a:noFill/>
          </a:ln>
        </p:spPr>
        <p:txBody>
          <a:bodyPr spcFirstLastPara="1" wrap="square" lIns="94200" tIns="94200" rIns="94200" bIns="94200" anchor="t" anchorCtr="0">
            <a:noAutofit/>
          </a:bodyPr>
          <a:lstStyle/>
          <a:p>
            <a:pPr marL="457200" lvl="0" indent="-298450" algn="l" rtl="0">
              <a:lnSpc>
                <a:spcPct val="100000"/>
              </a:lnSpc>
              <a:spcBef>
                <a:spcPts val="0"/>
              </a:spcBef>
              <a:spcAft>
                <a:spcPts val="0"/>
              </a:spcAft>
              <a:buSzPts val="1100"/>
              <a:buChar char="●"/>
            </a:pPr>
            <a:r>
              <a:rPr lang="en-US" sz="2000" b="1"/>
              <a:t>Locally developed tool!</a:t>
            </a:r>
            <a:endParaRPr/>
          </a:p>
          <a:p>
            <a:pPr marL="457200" lvl="0" indent="-298450" algn="l" rtl="0">
              <a:lnSpc>
                <a:spcPct val="100000"/>
              </a:lnSpc>
              <a:spcBef>
                <a:spcPts val="0"/>
              </a:spcBef>
              <a:spcAft>
                <a:spcPts val="0"/>
              </a:spcAft>
              <a:buSzPts val="1100"/>
              <a:buChar char="●"/>
            </a:pPr>
            <a:r>
              <a:rPr lang="en-US" sz="2000" b="1"/>
              <a:t>Matteo did this as his Eagle Service Project while in a Troop in Livermore (GGAC) in 2022</a:t>
            </a:r>
            <a:endParaRPr/>
          </a:p>
          <a:p>
            <a:pPr marL="457200" lvl="0" indent="-228600" algn="l" rtl="0">
              <a:lnSpc>
                <a:spcPct val="100000"/>
              </a:lnSpc>
              <a:spcBef>
                <a:spcPts val="0"/>
              </a:spcBef>
              <a:spcAft>
                <a:spcPts val="0"/>
              </a:spcAft>
              <a:buSzPts val="1100"/>
              <a:buNone/>
            </a:pPr>
            <a:endParaRPr sz="1400"/>
          </a:p>
          <a:p>
            <a:pPr marL="457200" lvl="0" indent="-228600" algn="l" rtl="0">
              <a:lnSpc>
                <a:spcPct val="100000"/>
              </a:lnSpc>
              <a:spcBef>
                <a:spcPts val="0"/>
              </a:spcBef>
              <a:spcAft>
                <a:spcPts val="0"/>
              </a:spcAft>
              <a:buSzPts val="1100"/>
              <a:buNone/>
            </a:pPr>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612425" y="445025"/>
            <a:ext cx="82200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sz="4000" b="1"/>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13"/>
          <p:cNvSpPr txBox="1">
            <a:spLocks noGrp="1"/>
          </p:cNvSpPr>
          <p:nvPr>
            <p:ph type="body" idx="1"/>
          </p:nvPr>
        </p:nvSpPr>
        <p:spPr>
          <a:xfrm>
            <a:off x="612300" y="1670200"/>
            <a:ext cx="8020500" cy="2898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sz="2400">
                <a:solidFill>
                  <a:schemeClr val="dk1"/>
                </a:solidFill>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2" name="Google Shape;12;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22"/>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9" name="Google Shape;49;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0"/>
        <p:cNvGrpSpPr/>
        <p:nvPr/>
      </p:nvGrpSpPr>
      <p:grpSpPr>
        <a:xfrm>
          <a:off x="0" y="0"/>
          <a:ext cx="0" cy="0"/>
          <a:chOff x="0" y="0"/>
          <a:chExt cx="0" cy="0"/>
        </a:xfrm>
      </p:grpSpPr>
      <p:sp>
        <p:nvSpPr>
          <p:cNvPr id="51" name="Google Shape;51;p23"/>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2" name="Google Shape;52;p23"/>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3" name="Google Shape;53;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
        <p:cNvGrpSpPr/>
        <p:nvPr/>
      </p:nvGrpSpPr>
      <p:grpSpPr>
        <a:xfrm>
          <a:off x="0" y="0"/>
          <a:ext cx="0" cy="0"/>
          <a:chOff x="0" y="0"/>
          <a:chExt cx="0" cy="0"/>
        </a:xfrm>
      </p:grpSpPr>
      <p:sp>
        <p:nvSpPr>
          <p:cNvPr id="14" name="Google Shape;14;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1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7" name="Google Shape;17;p1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8" name="Google Shape;18;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a:lvl1pPr>
            <a:lvl2pPr marL="0" marR="0" lvl="1" indent="0" algn="r">
              <a:lnSpc>
                <a:spcPct val="100000"/>
              </a:lnSpc>
              <a:spcBef>
                <a:spcPts val="0"/>
              </a:spcBef>
              <a:spcAft>
                <a:spcPts val="0"/>
              </a:spcAft>
              <a:buClr>
                <a:srgbClr val="000000"/>
              </a:buClr>
              <a:buSzPts val="1000"/>
              <a:buFont typeface="Arial"/>
              <a:buNone/>
              <a:defRPr/>
            </a:lvl2pPr>
            <a:lvl3pPr marL="0" marR="0" lvl="2" indent="0" algn="r">
              <a:lnSpc>
                <a:spcPct val="100000"/>
              </a:lnSpc>
              <a:spcBef>
                <a:spcPts val="0"/>
              </a:spcBef>
              <a:spcAft>
                <a:spcPts val="0"/>
              </a:spcAft>
              <a:buClr>
                <a:srgbClr val="000000"/>
              </a:buClr>
              <a:buSzPts val="1000"/>
              <a:buFont typeface="Arial"/>
              <a:buNone/>
              <a:defRPr/>
            </a:lvl3pPr>
            <a:lvl4pPr marL="0" marR="0" lvl="3" indent="0" algn="r">
              <a:lnSpc>
                <a:spcPct val="100000"/>
              </a:lnSpc>
              <a:spcBef>
                <a:spcPts val="0"/>
              </a:spcBef>
              <a:spcAft>
                <a:spcPts val="0"/>
              </a:spcAft>
              <a:buClr>
                <a:srgbClr val="000000"/>
              </a:buClr>
              <a:buSzPts val="1000"/>
              <a:buFont typeface="Arial"/>
              <a:buNone/>
              <a:defRPr/>
            </a:lvl4pPr>
            <a:lvl5pPr marL="0" marR="0" lvl="4" indent="0" algn="r">
              <a:lnSpc>
                <a:spcPct val="100000"/>
              </a:lnSpc>
              <a:spcBef>
                <a:spcPts val="0"/>
              </a:spcBef>
              <a:spcAft>
                <a:spcPts val="0"/>
              </a:spcAft>
              <a:buClr>
                <a:srgbClr val="000000"/>
              </a:buClr>
              <a:buSzPts val="1000"/>
              <a:buFont typeface="Arial"/>
              <a:buNone/>
              <a:defRPr/>
            </a:lvl5pPr>
            <a:lvl6pPr marL="0" marR="0" lvl="5" indent="0" algn="r">
              <a:lnSpc>
                <a:spcPct val="100000"/>
              </a:lnSpc>
              <a:spcBef>
                <a:spcPts val="0"/>
              </a:spcBef>
              <a:spcAft>
                <a:spcPts val="0"/>
              </a:spcAft>
              <a:buClr>
                <a:srgbClr val="000000"/>
              </a:buClr>
              <a:buSzPts val="1000"/>
              <a:buFont typeface="Arial"/>
              <a:buNone/>
              <a:defRPr/>
            </a:lvl6pPr>
            <a:lvl7pPr marL="0" marR="0" lvl="6" indent="0" algn="r">
              <a:lnSpc>
                <a:spcPct val="100000"/>
              </a:lnSpc>
              <a:spcBef>
                <a:spcPts val="0"/>
              </a:spcBef>
              <a:spcAft>
                <a:spcPts val="0"/>
              </a:spcAft>
              <a:buClr>
                <a:srgbClr val="000000"/>
              </a:buClr>
              <a:buSzPts val="1000"/>
              <a:buFont typeface="Arial"/>
              <a:buNone/>
              <a:defRPr/>
            </a:lvl7pPr>
            <a:lvl8pPr marL="0" marR="0" lvl="7" indent="0" algn="r">
              <a:lnSpc>
                <a:spcPct val="100000"/>
              </a:lnSpc>
              <a:spcBef>
                <a:spcPts val="0"/>
              </a:spcBef>
              <a:spcAft>
                <a:spcPts val="0"/>
              </a:spcAft>
              <a:buClr>
                <a:srgbClr val="000000"/>
              </a:buClr>
              <a:buSzPts val="1000"/>
              <a:buFont typeface="Arial"/>
              <a:buNone/>
              <a:defRPr/>
            </a:lvl8pPr>
            <a:lvl9pPr marL="0" marR="0" lvl="8" indent="0" algn="r">
              <a:lnSpc>
                <a:spcPct val="100000"/>
              </a:lnSpc>
              <a:spcBef>
                <a:spcPts val="0"/>
              </a:spcBef>
              <a:spcAft>
                <a:spcPts val="0"/>
              </a:spcAft>
              <a:buClr>
                <a:srgbClr val="000000"/>
              </a:buClr>
              <a:buSzPts val="1000"/>
              <a:buFont typeface="Arial"/>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21" name="Google Shape;21;p1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22" name="Google Shape;22;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5" name="Google Shape;25;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17"/>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9" name="Google Shape;29;p17"/>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0" name="Google Shape;30;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3" name="Google Shape;33;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19"/>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6" name="Google Shape;36;p19"/>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7" name="Google Shape;37;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20"/>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0" name="Google Shape;40;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1"/>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4" name="Google Shape;44;p21"/>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21"/>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6" name="Google Shape;46;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scouting.org/resources/disabilities-awarenes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ggacbsa.org/snd" TargetMode="External"/><Relationship Id="rId5" Type="http://schemas.openxmlformats.org/officeDocument/2006/relationships/hyperlink" Target="https://www.facebook.com/groups/1967878213431320" TargetMode="External"/><Relationship Id="rId4" Type="http://schemas.openxmlformats.org/officeDocument/2006/relationships/hyperlink" Target="mailto:specialneedschair@scouting.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ablescouts.org/toolbox/f/" TargetMode="External"/><Relationship Id="rId13" Type="http://schemas.openxmlformats.org/officeDocument/2006/relationships/hyperlink" Target="https://ablescouts.org/toolbox/l/" TargetMode="External"/><Relationship Id="rId18" Type="http://schemas.openxmlformats.org/officeDocument/2006/relationships/hyperlink" Target="https://ablescouts.org/toolbox/r/" TargetMode="External"/><Relationship Id="rId3" Type="http://schemas.openxmlformats.org/officeDocument/2006/relationships/hyperlink" Target="https://ablescouts.org/toolbox/a/" TargetMode="External"/><Relationship Id="rId21" Type="http://schemas.openxmlformats.org/officeDocument/2006/relationships/hyperlink" Target="https://ablescouts.org/toolbox/" TargetMode="External"/><Relationship Id="rId7" Type="http://schemas.openxmlformats.org/officeDocument/2006/relationships/hyperlink" Target="https://ablescouts.org/toolbox/e/" TargetMode="External"/><Relationship Id="rId12" Type="http://schemas.openxmlformats.org/officeDocument/2006/relationships/hyperlink" Target="https://ablescouts.org/toolbox/k/" TargetMode="External"/><Relationship Id="rId17" Type="http://schemas.openxmlformats.org/officeDocument/2006/relationships/hyperlink" Target="https://ablescouts.org/toolbox/q/" TargetMode="External"/><Relationship Id="rId2" Type="http://schemas.openxmlformats.org/officeDocument/2006/relationships/notesSlide" Target="../notesSlides/notesSlide7.xml"/><Relationship Id="rId16" Type="http://schemas.openxmlformats.org/officeDocument/2006/relationships/hyperlink" Target="https://ablescouts.org/toolbox/p/" TargetMode="External"/><Relationship Id="rId20" Type="http://schemas.openxmlformats.org/officeDocument/2006/relationships/hyperlink" Target="https://ablescouts.org/toolbox/u/" TargetMode="External"/><Relationship Id="rId1" Type="http://schemas.openxmlformats.org/officeDocument/2006/relationships/slideLayout" Target="../slideLayouts/slideLayout2.xml"/><Relationship Id="rId6" Type="http://schemas.openxmlformats.org/officeDocument/2006/relationships/hyperlink" Target="https://ablescouts.org/toolbox/d/" TargetMode="External"/><Relationship Id="rId11" Type="http://schemas.openxmlformats.org/officeDocument/2006/relationships/hyperlink" Target="https://ablescouts.org/toolbox/j/" TargetMode="External"/><Relationship Id="rId5" Type="http://schemas.openxmlformats.org/officeDocument/2006/relationships/hyperlink" Target="https://ablescouts.org/toolbox/c/" TargetMode="External"/><Relationship Id="rId15" Type="http://schemas.openxmlformats.org/officeDocument/2006/relationships/hyperlink" Target="https://ablescouts.org/toolbox/n/" TargetMode="External"/><Relationship Id="rId10" Type="http://schemas.openxmlformats.org/officeDocument/2006/relationships/hyperlink" Target="https://ablescouts.org/toolbox/h/" TargetMode="External"/><Relationship Id="rId19" Type="http://schemas.openxmlformats.org/officeDocument/2006/relationships/hyperlink" Target="https://ablescouts.org/toolbox/s/" TargetMode="External"/><Relationship Id="rId4" Type="http://schemas.openxmlformats.org/officeDocument/2006/relationships/hyperlink" Target="https://ablescouts.org/toolbox/b/" TargetMode="External"/><Relationship Id="rId9" Type="http://schemas.openxmlformats.org/officeDocument/2006/relationships/hyperlink" Target="https://ablescouts.org/toolbox/g/" TargetMode="External"/><Relationship Id="rId14" Type="http://schemas.openxmlformats.org/officeDocument/2006/relationships/hyperlink" Target="https://ablescouts.org/toolbox/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ablescouts.org/toolbox/a/" TargetMode="External"/><Relationship Id="rId7" Type="http://schemas.openxmlformats.org/officeDocument/2006/relationships/hyperlink" Target="https://ablescouts.org/toolbox/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ablescouts.org/toolbox/k/" TargetMode="External"/><Relationship Id="rId5" Type="http://schemas.openxmlformats.org/officeDocument/2006/relationships/hyperlink" Target="https://ablescouts.org/toolbox/f/" TargetMode="External"/><Relationship Id="rId4" Type="http://schemas.openxmlformats.org/officeDocument/2006/relationships/hyperlink" Target="https://ablescouts.org/toolbox/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
          <p:cNvSpPr txBox="1">
            <a:spLocks noGrp="1"/>
          </p:cNvSpPr>
          <p:nvPr>
            <p:ph type="title"/>
          </p:nvPr>
        </p:nvSpPr>
        <p:spPr>
          <a:xfrm>
            <a:off x="602592" y="513849"/>
            <a:ext cx="8220000" cy="1383776"/>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600"/>
              </a:spcAft>
              <a:buSzPct val="63492"/>
              <a:buNone/>
            </a:pPr>
            <a:r>
              <a:rPr lang="en-US" sz="4900"/>
              <a:t>SCOUTING AMERICA</a:t>
            </a:r>
            <a:r>
              <a:rPr lang="en-US"/>
              <a:t/>
            </a:r>
            <a:br>
              <a:rPr lang="en-US"/>
            </a:br>
            <a:r>
              <a:rPr lang="en-US"/>
              <a:t>Golden Gate Area Council</a:t>
            </a:r>
            <a:endParaRPr/>
          </a:p>
        </p:txBody>
      </p:sp>
      <p:sp>
        <p:nvSpPr>
          <p:cNvPr id="61" name="Google Shape;61;p1"/>
          <p:cNvSpPr txBox="1">
            <a:spLocks noGrp="1"/>
          </p:cNvSpPr>
          <p:nvPr>
            <p:ph type="body" idx="1"/>
          </p:nvPr>
        </p:nvSpPr>
        <p:spPr>
          <a:xfrm>
            <a:off x="612300" y="1670200"/>
            <a:ext cx="8020500" cy="2898600"/>
          </a:xfrm>
          <a:prstGeom prst="rect">
            <a:avLst/>
          </a:prstGeom>
          <a:noFill/>
          <a:ln>
            <a:noFill/>
          </a:ln>
        </p:spPr>
        <p:txBody>
          <a:bodyPr spcFirstLastPara="1" wrap="square" lIns="91425" tIns="91425" rIns="91425" bIns="91425" anchor="t" anchorCtr="0">
            <a:normAutofit/>
          </a:bodyPr>
          <a:lstStyle/>
          <a:p>
            <a:pPr marL="457200" lvl="0" indent="-228600" algn="ctr" rtl="0">
              <a:lnSpc>
                <a:spcPct val="115000"/>
              </a:lnSpc>
              <a:spcBef>
                <a:spcPts val="0"/>
              </a:spcBef>
              <a:spcAft>
                <a:spcPts val="0"/>
              </a:spcAft>
              <a:buSzPts val="1800"/>
              <a:buNone/>
            </a:pPr>
            <a:endParaRPr/>
          </a:p>
          <a:p>
            <a:pPr marL="457200" lvl="0" indent="-228600" algn="ctr" rtl="0">
              <a:lnSpc>
                <a:spcPct val="115000"/>
              </a:lnSpc>
              <a:spcBef>
                <a:spcPts val="0"/>
              </a:spcBef>
              <a:spcAft>
                <a:spcPts val="0"/>
              </a:spcAft>
              <a:buSzPts val="1800"/>
              <a:buNone/>
            </a:pPr>
            <a:endParaRPr/>
          </a:p>
        </p:txBody>
      </p:sp>
      <p:sp>
        <p:nvSpPr>
          <p:cNvPr id="62" name="Google Shape;62;p1"/>
          <p:cNvSpPr txBox="1"/>
          <p:nvPr/>
        </p:nvSpPr>
        <p:spPr>
          <a:xfrm>
            <a:off x="678426" y="1976768"/>
            <a:ext cx="7875639" cy="1926637"/>
          </a:xfrm>
          <a:prstGeom prst="rect">
            <a:avLst/>
          </a:prstGeom>
          <a:noFill/>
          <a:ln>
            <a:noFill/>
          </a:ln>
        </p:spPr>
        <p:txBody>
          <a:bodyPr spcFirstLastPara="1" wrap="square" lIns="91425" tIns="91425" rIns="91425" bIns="91425" anchor="t" anchorCtr="0">
            <a:noAutofit/>
          </a:bodyPr>
          <a:lstStyle/>
          <a:p>
            <a:pPr marL="114300" marR="0" lvl="0" indent="0" algn="ctr" rtl="0">
              <a:lnSpc>
                <a:spcPct val="115000"/>
              </a:lnSpc>
              <a:spcBef>
                <a:spcPts val="0"/>
              </a:spcBef>
              <a:spcAft>
                <a:spcPts val="0"/>
              </a:spcAft>
              <a:buClr>
                <a:schemeClr val="dk2"/>
              </a:buClr>
              <a:buSzPts val="1800"/>
              <a:buFont typeface="Arial"/>
              <a:buNone/>
            </a:pPr>
            <a:r>
              <a:rPr lang="en-US" sz="3600" b="1" i="0" u="none" strike="noStrike" cap="none">
                <a:solidFill>
                  <a:schemeClr val="dk1"/>
                </a:solidFill>
                <a:latin typeface="Arial"/>
                <a:ea typeface="Arial"/>
                <a:cs typeface="Arial"/>
                <a:sym typeface="Arial"/>
              </a:rPr>
              <a:t>Special Needs &amp; Disabilities (SND)</a:t>
            </a:r>
            <a:endParaRPr/>
          </a:p>
          <a:p>
            <a:pPr marL="114300" marR="0" lvl="0" indent="0" algn="ctr" rtl="0">
              <a:lnSpc>
                <a:spcPct val="115000"/>
              </a:lnSpc>
              <a:spcBef>
                <a:spcPts val="0"/>
              </a:spcBef>
              <a:spcAft>
                <a:spcPts val="0"/>
              </a:spcAft>
              <a:buClr>
                <a:schemeClr val="dk2"/>
              </a:buClr>
              <a:buSzPts val="1800"/>
              <a:buFont typeface="Arial"/>
              <a:buNone/>
            </a:pPr>
            <a:endParaRPr sz="1200" b="1" i="0" u="none" strike="noStrike" cap="none">
              <a:solidFill>
                <a:schemeClr val="dk1"/>
              </a:solidFill>
              <a:latin typeface="Arial"/>
              <a:ea typeface="Arial"/>
              <a:cs typeface="Arial"/>
              <a:sym typeface="Arial"/>
            </a:endParaRPr>
          </a:p>
          <a:p>
            <a:pPr marL="114300" marR="0" lvl="0" indent="0" algn="ctr" rtl="0">
              <a:lnSpc>
                <a:spcPct val="115000"/>
              </a:lnSpc>
              <a:spcBef>
                <a:spcPts val="0"/>
              </a:spcBef>
              <a:spcAft>
                <a:spcPts val="0"/>
              </a:spcAft>
              <a:buClr>
                <a:schemeClr val="dk2"/>
              </a:buClr>
              <a:buSzPts val="1800"/>
              <a:buFont typeface="Arial"/>
              <a:buNone/>
            </a:pPr>
            <a:r>
              <a:rPr lang="en-US" sz="3600" b="1" i="0" u="none" strike="noStrike" cap="none">
                <a:solidFill>
                  <a:schemeClr val="dk1"/>
                </a:solidFill>
                <a:latin typeface="Arial"/>
                <a:ea typeface="Arial"/>
                <a:cs typeface="Arial"/>
                <a:sym typeface="Arial"/>
              </a:rPr>
              <a:t>Tools for the Unit Leader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9"/>
          <p:cNvPicPr preferRelativeResize="0">
            <a:picLocks noGrp="1"/>
          </p:cNvPicPr>
          <p:nvPr>
            <p:ph type="body" idx="1"/>
          </p:nvPr>
        </p:nvPicPr>
        <p:blipFill rotWithShape="1">
          <a:blip r:embed="rId3">
            <a:alphaModFix/>
          </a:blip>
          <a:srcRect/>
          <a:stretch/>
        </p:blipFill>
        <p:spPr>
          <a:xfrm>
            <a:off x="2262705" y="234515"/>
            <a:ext cx="5392882" cy="431430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0"/>
          <p:cNvSpPr txBox="1">
            <a:spLocks noGrp="1"/>
          </p:cNvSpPr>
          <p:nvPr>
            <p:ph type="title"/>
          </p:nvPr>
        </p:nvSpPr>
        <p:spPr>
          <a:xfrm>
            <a:off x="628649" y="1924"/>
            <a:ext cx="7886700" cy="647005"/>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b="1"/>
              <a:t>OPEN-MINDED FLEXIBILITY   (10.1.2.1.)</a:t>
            </a:r>
            <a:endParaRPr/>
          </a:p>
        </p:txBody>
      </p:sp>
      <p:pic>
        <p:nvPicPr>
          <p:cNvPr id="123" name="Google Shape;123;p10"/>
          <p:cNvPicPr preferRelativeResize="0">
            <a:picLocks noGrp="1"/>
          </p:cNvPicPr>
          <p:nvPr>
            <p:ph type="body" idx="1"/>
          </p:nvPr>
        </p:nvPicPr>
        <p:blipFill rotWithShape="1">
          <a:blip r:embed="rId3">
            <a:alphaModFix/>
          </a:blip>
          <a:srcRect/>
          <a:stretch/>
        </p:blipFill>
        <p:spPr>
          <a:xfrm>
            <a:off x="1494502" y="539065"/>
            <a:ext cx="6282813" cy="40525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1"/>
          <p:cNvSpPr txBox="1">
            <a:spLocks noGrp="1"/>
          </p:cNvSpPr>
          <p:nvPr>
            <p:ph type="title"/>
          </p:nvPr>
        </p:nvSpPr>
        <p:spPr>
          <a:xfrm>
            <a:off x="311700" y="430059"/>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3200" b="1"/>
              <a:t>ONLINE RESOURCES</a:t>
            </a:r>
            <a:endParaRPr/>
          </a:p>
        </p:txBody>
      </p:sp>
      <p:sp>
        <p:nvSpPr>
          <p:cNvPr id="129" name="Google Shape;129;p11"/>
          <p:cNvSpPr txBox="1">
            <a:spLocks noGrp="1"/>
          </p:cNvSpPr>
          <p:nvPr>
            <p:ph type="body" idx="1"/>
          </p:nvPr>
        </p:nvSpPr>
        <p:spPr>
          <a:xfrm>
            <a:off x="662152" y="1187671"/>
            <a:ext cx="7993117" cy="2922212"/>
          </a:xfrm>
          <a:prstGeom prst="rect">
            <a:avLst/>
          </a:prstGeom>
          <a:noFill/>
          <a:ln>
            <a:noFill/>
          </a:ln>
        </p:spPr>
        <p:txBody>
          <a:bodyPr spcFirstLastPara="1" wrap="square" lIns="91425" tIns="91425" rIns="91425" bIns="91425" anchor="t" anchorCtr="0">
            <a:normAutofit/>
          </a:bodyPr>
          <a:lstStyle/>
          <a:p>
            <a:pPr marL="0" lvl="0" indent="0" algn="l" rtl="0">
              <a:lnSpc>
                <a:spcPct val="107000"/>
              </a:lnSpc>
              <a:spcBef>
                <a:spcPts val="0"/>
              </a:spcBef>
              <a:spcAft>
                <a:spcPts val="0"/>
              </a:spcAft>
              <a:buSzPts val="1800"/>
              <a:buChar char="●"/>
            </a:pPr>
            <a:r>
              <a:rPr lang="en-US" sz="2000" b="1">
                <a:latin typeface="Calibri"/>
                <a:ea typeface="Calibri"/>
                <a:cs typeface="Calibri"/>
                <a:sym typeface="Calibri"/>
              </a:rPr>
              <a:t>National Special Needs &amp; Disabilities (SND) Committee website:</a:t>
            </a:r>
            <a:endParaRPr/>
          </a:p>
          <a:p>
            <a:pPr marL="0" lvl="0" indent="0" algn="ctr" rtl="0">
              <a:lnSpc>
                <a:spcPct val="107000"/>
              </a:lnSpc>
              <a:spcBef>
                <a:spcPts val="0"/>
              </a:spcBef>
              <a:spcAft>
                <a:spcPts val="0"/>
              </a:spcAft>
              <a:buSzPts val="1800"/>
              <a:buNone/>
            </a:pPr>
            <a:r>
              <a:rPr lang="en-US" b="1" u="sng">
                <a:solidFill>
                  <a:srgbClr val="0563C1"/>
                </a:solidFill>
                <a:latin typeface="Calibri"/>
                <a:ea typeface="Calibri"/>
                <a:cs typeface="Calibri"/>
                <a:sym typeface="Calibri"/>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https://www.scouting.org/resources/disabilities-awareness/</a:t>
            </a:r>
            <a:endParaRPr b="1">
              <a:latin typeface="Calibri"/>
              <a:ea typeface="Calibri"/>
              <a:cs typeface="Calibri"/>
              <a:sym typeface="Calibri"/>
            </a:endParaRPr>
          </a:p>
          <a:p>
            <a:pPr marL="0" lvl="0" indent="0" algn="l" rtl="0">
              <a:lnSpc>
                <a:spcPct val="107000"/>
              </a:lnSpc>
              <a:spcBef>
                <a:spcPts val="1200"/>
              </a:spcBef>
              <a:spcAft>
                <a:spcPts val="0"/>
              </a:spcAft>
              <a:buSzPts val="1800"/>
              <a:buChar char="●"/>
            </a:pPr>
            <a:r>
              <a:rPr lang="en-US" sz="2000" b="1">
                <a:latin typeface="Calibri"/>
                <a:ea typeface="Calibri"/>
                <a:cs typeface="Calibri"/>
                <a:sym typeface="Calibri"/>
              </a:rPr>
              <a:t>Email inquiries to the National Committee:  </a:t>
            </a:r>
            <a:r>
              <a:rPr lang="en-US" sz="1600" b="1" u="sng">
                <a:solidFill>
                  <a:srgbClr val="0563C1"/>
                </a:solidFill>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specialneedschair@scouting.org</a:t>
            </a:r>
            <a:endParaRPr sz="1600" b="1">
              <a:latin typeface="Calibri"/>
              <a:ea typeface="Calibri"/>
              <a:cs typeface="Calibri"/>
              <a:sym typeface="Calibri"/>
            </a:endParaRPr>
          </a:p>
          <a:p>
            <a:pPr marL="0" lvl="0" indent="0" algn="l" rtl="0">
              <a:lnSpc>
                <a:spcPct val="107000"/>
              </a:lnSpc>
              <a:spcBef>
                <a:spcPts val="1200"/>
              </a:spcBef>
              <a:spcAft>
                <a:spcPts val="0"/>
              </a:spcAft>
              <a:buSzPts val="1800"/>
              <a:buChar char="●"/>
            </a:pPr>
            <a:r>
              <a:rPr lang="en-US" sz="2000" b="1">
                <a:latin typeface="Calibri"/>
                <a:ea typeface="Calibri"/>
                <a:cs typeface="Calibri"/>
                <a:sym typeface="Calibri"/>
              </a:rPr>
              <a:t>Facebook group: No Scout Left Behind- A Guide to Working with Scouts with SND:	  </a:t>
            </a:r>
            <a:r>
              <a:rPr lang="en-US" b="1" u="sng">
                <a:solidFill>
                  <a:srgbClr val="0563C1"/>
                </a:solidFill>
                <a:latin typeface="Calibri"/>
                <a:ea typeface="Calibri"/>
                <a:cs typeface="Calibri"/>
                <a:sym typeface="Calibri"/>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https://www.facebook.com/groups/1967878213431320</a:t>
            </a:r>
            <a:endParaRPr b="1">
              <a:latin typeface="Calibri"/>
              <a:ea typeface="Calibri"/>
              <a:cs typeface="Calibri"/>
              <a:sym typeface="Calibri"/>
            </a:endParaRPr>
          </a:p>
          <a:p>
            <a:pPr marL="0" lvl="0" indent="0" algn="l" rtl="0">
              <a:lnSpc>
                <a:spcPct val="107000"/>
              </a:lnSpc>
              <a:spcBef>
                <a:spcPts val="1200"/>
              </a:spcBef>
              <a:spcAft>
                <a:spcPts val="0"/>
              </a:spcAft>
              <a:buSzPts val="1800"/>
              <a:buChar char="●"/>
            </a:pPr>
            <a:r>
              <a:rPr lang="en-US" sz="2000" b="1">
                <a:latin typeface="Calibri"/>
                <a:ea typeface="Calibri"/>
                <a:cs typeface="Calibri"/>
                <a:sym typeface="Calibri"/>
              </a:rPr>
              <a:t>GGAC SND Committee webpage:   </a:t>
            </a:r>
            <a:r>
              <a:rPr lang="en-US" b="1" u="sng">
                <a:solidFill>
                  <a:srgbClr val="0563C1"/>
                </a:solidFill>
                <a:latin typeface="Calibri"/>
                <a:ea typeface="Calibri"/>
                <a:cs typeface="Calibri"/>
                <a:sym typeface="Calibri"/>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https://www.ggacbsa.org/snd</a:t>
            </a:r>
            <a:endParaRPr b="1">
              <a:latin typeface="Calibri"/>
              <a:ea typeface="Calibri"/>
              <a:cs typeface="Calibri"/>
              <a:sym typeface="Calibri"/>
            </a:endParaRPr>
          </a:p>
          <a:p>
            <a:pPr marL="457200" lvl="0" indent="-342900" algn="l" rtl="0">
              <a:lnSpc>
                <a:spcPct val="115000"/>
              </a:lnSpc>
              <a:spcBef>
                <a:spcPts val="0"/>
              </a:spcBef>
              <a:spcAft>
                <a:spcPts val="0"/>
              </a:spcAft>
              <a:buSzPts val="1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2"/>
          <p:cNvSpPr txBox="1">
            <a:spLocks noGrp="1"/>
          </p:cNvSpPr>
          <p:nvPr>
            <p:ph type="title"/>
          </p:nvPr>
        </p:nvSpPr>
        <p:spPr>
          <a:xfrm>
            <a:off x="272375" y="484348"/>
            <a:ext cx="8520600" cy="909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3000" b="1"/>
              <a:t>Scouting America Welcomes</a:t>
            </a:r>
            <a:endParaRPr sz="3000" b="1"/>
          </a:p>
          <a:p>
            <a:pPr marL="0" lvl="0" indent="0" algn="ctr" rtl="0">
              <a:lnSpc>
                <a:spcPct val="100000"/>
              </a:lnSpc>
              <a:spcBef>
                <a:spcPts val="0"/>
              </a:spcBef>
              <a:spcAft>
                <a:spcPts val="0"/>
              </a:spcAft>
              <a:buSzPts val="2800"/>
              <a:buNone/>
            </a:pPr>
            <a:r>
              <a:rPr lang="en-US" sz="3000" b="1"/>
              <a:t>Youth and Adults with Special Needs</a:t>
            </a:r>
            <a:endParaRPr sz="3000" b="1"/>
          </a:p>
        </p:txBody>
      </p:sp>
      <p:sp>
        <p:nvSpPr>
          <p:cNvPr id="68" name="Google Shape;68;p2"/>
          <p:cNvSpPr txBox="1">
            <a:spLocks noGrp="1"/>
          </p:cNvSpPr>
          <p:nvPr>
            <p:ph type="body" idx="1"/>
          </p:nvPr>
        </p:nvSpPr>
        <p:spPr>
          <a:xfrm>
            <a:off x="507971" y="1664531"/>
            <a:ext cx="8049300" cy="3320100"/>
          </a:xfrm>
          <a:prstGeom prst="rect">
            <a:avLst/>
          </a:prstGeom>
          <a:noFill/>
          <a:ln>
            <a:noFill/>
          </a:ln>
        </p:spPr>
        <p:txBody>
          <a:bodyPr spcFirstLastPara="1" wrap="square" lIns="91425" tIns="91425" rIns="91425" bIns="91425" anchor="t" anchorCtr="0">
            <a:normAutofit/>
          </a:bodyPr>
          <a:lstStyle/>
          <a:p>
            <a:pPr marL="457200" lvl="0" indent="-228600" algn="l" rtl="0">
              <a:lnSpc>
                <a:spcPct val="115000"/>
              </a:lnSpc>
              <a:spcBef>
                <a:spcPts val="0"/>
              </a:spcBef>
              <a:spcAft>
                <a:spcPts val="0"/>
              </a:spcAft>
              <a:buSzPts val="1800"/>
              <a:buNone/>
            </a:pPr>
            <a:endParaRPr sz="1350" b="1">
              <a:solidFill>
                <a:srgbClr val="000000"/>
              </a:solidFill>
              <a:latin typeface="Arial"/>
              <a:ea typeface="Arial"/>
              <a:cs typeface="Arial"/>
              <a:sym typeface="Arial"/>
            </a:endParaRPr>
          </a:p>
          <a:p>
            <a:pPr marL="457200" lvl="0" indent="-342900" algn="l" rtl="0">
              <a:lnSpc>
                <a:spcPct val="115000"/>
              </a:lnSpc>
              <a:spcBef>
                <a:spcPts val="0"/>
              </a:spcBef>
              <a:spcAft>
                <a:spcPts val="0"/>
              </a:spcAft>
              <a:buSzPts val="1800"/>
              <a:buChar char="●"/>
            </a:pPr>
            <a:r>
              <a:rPr lang="en-US" b="1">
                <a:solidFill>
                  <a:srgbClr val="221E1F"/>
                </a:solidFill>
              </a:rPr>
              <a:t>Units can be diverse - youth with and without special needs Scouting together</a:t>
            </a:r>
            <a:endParaRPr b="1">
              <a:solidFill>
                <a:srgbClr val="221E1F"/>
              </a:solidFill>
            </a:endParaRPr>
          </a:p>
          <a:p>
            <a:pPr marL="457200" lvl="0" indent="0" algn="l" rtl="0">
              <a:lnSpc>
                <a:spcPct val="115000"/>
              </a:lnSpc>
              <a:spcBef>
                <a:spcPts val="0"/>
              </a:spcBef>
              <a:spcAft>
                <a:spcPts val="0"/>
              </a:spcAft>
              <a:buNone/>
            </a:pPr>
            <a:endParaRPr b="1">
              <a:solidFill>
                <a:srgbClr val="221E1F"/>
              </a:solidFill>
            </a:endParaRPr>
          </a:p>
          <a:p>
            <a:pPr marL="457200" lvl="0" indent="-342900" algn="l" rtl="0">
              <a:lnSpc>
                <a:spcPct val="115000"/>
              </a:lnSpc>
              <a:spcBef>
                <a:spcPts val="0"/>
              </a:spcBef>
              <a:spcAft>
                <a:spcPts val="0"/>
              </a:spcAft>
              <a:buSzPts val="1800"/>
              <a:buChar char="●"/>
            </a:pPr>
            <a:r>
              <a:rPr lang="en-US" b="1">
                <a:solidFill>
                  <a:srgbClr val="221E1F"/>
                </a:solidFill>
              </a:rPr>
              <a:t>Special Purpose Units may benefit Scouts with challenges requiring intensive support or a specific approach to Scouting</a:t>
            </a:r>
            <a:endParaRPr b="1">
              <a:solidFill>
                <a:srgbClr val="221E1F"/>
              </a:solidFill>
            </a:endParaRPr>
          </a:p>
          <a:p>
            <a:pPr marL="457200" lvl="0" indent="0" algn="l" rtl="0">
              <a:lnSpc>
                <a:spcPct val="115000"/>
              </a:lnSpc>
              <a:spcBef>
                <a:spcPts val="0"/>
              </a:spcBef>
              <a:spcAft>
                <a:spcPts val="0"/>
              </a:spcAft>
              <a:buNone/>
            </a:pPr>
            <a:endParaRPr b="1" i="0" u="none" strike="noStrike">
              <a:solidFill>
                <a:srgbClr val="221E1F"/>
              </a:solidFill>
              <a:latin typeface="Arial"/>
              <a:ea typeface="Arial"/>
              <a:cs typeface="Arial"/>
              <a:sym typeface="Arial"/>
            </a:endParaRPr>
          </a:p>
          <a:p>
            <a:pPr marL="457200" lvl="0" indent="-342900" algn="l" rtl="0">
              <a:lnSpc>
                <a:spcPct val="115000"/>
              </a:lnSpc>
              <a:spcBef>
                <a:spcPts val="0"/>
              </a:spcBef>
              <a:spcAft>
                <a:spcPts val="0"/>
              </a:spcAft>
              <a:buSzPts val="1800"/>
              <a:buNone/>
            </a:pPr>
            <a:endParaRPr sz="1200" b="1" i="0" u="none" strike="noStrike">
              <a:solidFill>
                <a:srgbClr val="221E1F"/>
              </a:solidFill>
              <a:latin typeface="Arial"/>
              <a:ea typeface="Arial"/>
              <a:cs typeface="Arial"/>
              <a:sym typeface="Arial"/>
            </a:endParaRPr>
          </a:p>
          <a:p>
            <a:pPr marL="0" lvl="0" indent="0" algn="l" rtl="0">
              <a:lnSpc>
                <a:spcPct val="115000"/>
              </a:lnSpc>
              <a:spcBef>
                <a:spcPts val="0"/>
              </a:spcBef>
              <a:spcAft>
                <a:spcPts val="0"/>
              </a:spcAft>
              <a:buNone/>
            </a:pPr>
            <a:endParaRPr/>
          </a:p>
          <a:p>
            <a:pPr marL="457200" lvl="0" indent="-228600" algn="l" rtl="0">
              <a:lnSpc>
                <a:spcPct val="115000"/>
              </a:lnSpc>
              <a:spcBef>
                <a:spcPts val="0"/>
              </a:spcBef>
              <a:spcAft>
                <a:spcPts val="0"/>
              </a:spcAft>
              <a:buSzPts val="1800"/>
              <a:buNone/>
            </a:pPr>
            <a:endParaRPr b="1">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425" y="473826"/>
            <a:ext cx="8220000" cy="665018"/>
          </a:xfrm>
        </p:spPr>
        <p:txBody>
          <a:bodyPr>
            <a:noAutofit/>
          </a:bodyPr>
          <a:lstStyle/>
          <a:p>
            <a:pPr algn="ctr"/>
            <a:r>
              <a:rPr lang="en-US" dirty="0" smtClean="0"/>
              <a:t>Scouting is for ALL</a:t>
            </a:r>
            <a:r>
              <a:rPr lang="en-US" b="0" dirty="0" smtClean="0"/>
              <a:t/>
            </a:r>
            <a:br>
              <a:rPr lang="en-US" b="0" dirty="0" smtClean="0"/>
            </a:br>
            <a:r>
              <a:rPr lang="en-US" dirty="0" smtClean="0"/>
              <a:t/>
            </a:r>
            <a:br>
              <a:rPr lang="en-US" dirty="0" smtClean="0"/>
            </a:br>
            <a:endParaRPr lang="en-US" dirty="0"/>
          </a:p>
        </p:txBody>
      </p:sp>
      <p:sp>
        <p:nvSpPr>
          <p:cNvPr id="3" name="Text Placeholder 2"/>
          <p:cNvSpPr>
            <a:spLocks noGrp="1"/>
          </p:cNvSpPr>
          <p:nvPr>
            <p:ph type="body" idx="1"/>
          </p:nvPr>
        </p:nvSpPr>
        <p:spPr>
          <a:xfrm>
            <a:off x="457200" y="1296128"/>
            <a:ext cx="8296101" cy="3068053"/>
          </a:xfrm>
        </p:spPr>
        <p:txBody>
          <a:bodyPr>
            <a:noAutofit/>
          </a:bodyPr>
          <a:lstStyle/>
          <a:p>
            <a:pPr lvl="1">
              <a:buNone/>
            </a:pPr>
            <a:r>
              <a:rPr lang="en-US" sz="2000" dirty="0" smtClean="0">
                <a:solidFill>
                  <a:schemeClr val="tx1"/>
                </a:solidFill>
              </a:rPr>
              <a:t>According to data:</a:t>
            </a:r>
          </a:p>
          <a:p>
            <a:pPr lvl="1" fontAlgn="base"/>
            <a:r>
              <a:rPr lang="en-US" sz="2000" dirty="0" smtClean="0">
                <a:solidFill>
                  <a:schemeClr val="tx1"/>
                </a:solidFill>
              </a:rPr>
              <a:t>15% of all Scouting youth have </a:t>
            </a:r>
            <a:endParaRPr lang="en-US" sz="2000" dirty="0" smtClean="0">
              <a:solidFill>
                <a:schemeClr val="tx1"/>
              </a:solidFill>
            </a:endParaRPr>
          </a:p>
          <a:p>
            <a:pPr lvl="1" fontAlgn="base">
              <a:buNone/>
            </a:pPr>
            <a:r>
              <a:rPr lang="en-US" sz="2000" dirty="0" smtClean="0">
                <a:solidFill>
                  <a:schemeClr val="tx1"/>
                </a:solidFill>
              </a:rPr>
              <a:t>a </a:t>
            </a:r>
            <a:r>
              <a:rPr lang="en-US" sz="2000" dirty="0" smtClean="0">
                <a:solidFill>
                  <a:schemeClr val="tx1"/>
                </a:solidFill>
              </a:rPr>
              <a:t>special need </a:t>
            </a:r>
            <a:r>
              <a:rPr lang="en-US" sz="2000" dirty="0" smtClean="0">
                <a:solidFill>
                  <a:schemeClr val="tx1"/>
                </a:solidFill>
              </a:rPr>
              <a:t>or </a:t>
            </a:r>
            <a:r>
              <a:rPr lang="en-US" sz="2000" dirty="0" smtClean="0">
                <a:solidFill>
                  <a:schemeClr val="tx1"/>
                </a:solidFill>
              </a:rPr>
              <a:t>disability</a:t>
            </a:r>
          </a:p>
          <a:p>
            <a:pPr lvl="1" fontAlgn="base"/>
            <a:r>
              <a:rPr lang="en-US" sz="2000" dirty="0" smtClean="0">
                <a:solidFill>
                  <a:schemeClr val="tx1"/>
                </a:solidFill>
              </a:rPr>
              <a:t>70% of these Scouts have </a:t>
            </a:r>
          </a:p>
          <a:p>
            <a:pPr lvl="1" fontAlgn="base">
              <a:buNone/>
            </a:pPr>
            <a:r>
              <a:rPr lang="en-US" sz="2000" dirty="0" smtClean="0">
                <a:solidFill>
                  <a:schemeClr val="tx1"/>
                </a:solidFill>
              </a:rPr>
              <a:t>“</a:t>
            </a:r>
            <a:r>
              <a:rPr lang="en-US" sz="2000" dirty="0" smtClean="0">
                <a:solidFill>
                  <a:schemeClr val="tx1"/>
                </a:solidFill>
              </a:rPr>
              <a:t>invisible disabilities</a:t>
            </a:r>
            <a:r>
              <a:rPr lang="en-US" sz="2000" dirty="0" smtClean="0">
                <a:solidFill>
                  <a:schemeClr val="tx1"/>
                </a:solidFill>
              </a:rPr>
              <a:t>”</a:t>
            </a:r>
          </a:p>
          <a:p>
            <a:pPr lvl="1" algn="ctr" fontAlgn="base">
              <a:buNone/>
            </a:pPr>
            <a:endParaRPr lang="en-US" sz="2800" b="1" dirty="0" smtClean="0">
              <a:solidFill>
                <a:schemeClr val="tx1"/>
              </a:solidFill>
            </a:endParaRPr>
          </a:p>
          <a:p>
            <a:pPr lvl="1" algn="ctr" fontAlgn="base">
              <a:buNone/>
            </a:pPr>
            <a:r>
              <a:rPr lang="en-US" sz="2000" b="1" dirty="0" smtClean="0">
                <a:solidFill>
                  <a:schemeClr val="tx1"/>
                </a:solidFill>
              </a:rPr>
              <a:t>Estimated </a:t>
            </a:r>
            <a:r>
              <a:rPr lang="en-US" sz="2000" b="1" dirty="0" smtClean="0">
                <a:solidFill>
                  <a:schemeClr val="tx1"/>
                </a:solidFill>
              </a:rPr>
              <a:t>actual percentage of Scouts </a:t>
            </a:r>
            <a:endParaRPr lang="en-US" sz="2000" b="1" dirty="0" smtClean="0">
              <a:solidFill>
                <a:schemeClr val="tx1"/>
              </a:solidFill>
            </a:endParaRPr>
          </a:p>
          <a:p>
            <a:pPr lvl="1" algn="ctr" fontAlgn="base">
              <a:buNone/>
            </a:pPr>
            <a:r>
              <a:rPr lang="en-US" sz="2000" b="1" dirty="0" smtClean="0">
                <a:solidFill>
                  <a:schemeClr val="tx1"/>
                </a:solidFill>
              </a:rPr>
              <a:t>with </a:t>
            </a:r>
            <a:r>
              <a:rPr lang="en-US" sz="2000" b="1" dirty="0" smtClean="0">
                <a:solidFill>
                  <a:schemeClr val="tx1"/>
                </a:solidFill>
              </a:rPr>
              <a:t>disabilities is closer to 25</a:t>
            </a:r>
            <a:r>
              <a:rPr lang="en-US" sz="2000" b="1" dirty="0" smtClean="0">
                <a:solidFill>
                  <a:schemeClr val="tx1"/>
                </a:solidFill>
              </a:rPr>
              <a:t>%</a:t>
            </a:r>
            <a:r>
              <a:rPr lang="en-US" dirty="0" smtClean="0"/>
              <a:t/>
            </a:r>
            <a:br>
              <a:rPr lang="en-US" dirty="0" smtClean="0"/>
            </a:br>
            <a:endParaRPr lang="en-US" dirty="0"/>
          </a:p>
        </p:txBody>
      </p:sp>
      <p:pic>
        <p:nvPicPr>
          <p:cNvPr id="6" name="Picture 5" descr="scouting for all.png"/>
          <p:cNvPicPr>
            <a:picLocks noChangeAspect="1"/>
          </p:cNvPicPr>
          <p:nvPr/>
        </p:nvPicPr>
        <p:blipFill>
          <a:blip r:embed="rId3"/>
          <a:stretch>
            <a:fillRect/>
          </a:stretch>
        </p:blipFill>
        <p:spPr>
          <a:xfrm>
            <a:off x="6496361" y="1097282"/>
            <a:ext cx="1733402" cy="21363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3000" b="1"/>
              <a:t>What we will cover:</a:t>
            </a:r>
            <a:endParaRPr/>
          </a:p>
        </p:txBody>
      </p:sp>
      <p:sp>
        <p:nvSpPr>
          <p:cNvPr id="81" name="Google Shape;81;p3"/>
          <p:cNvSpPr txBox="1">
            <a:spLocks noGrp="1"/>
          </p:cNvSpPr>
          <p:nvPr>
            <p:ph type="body" idx="1"/>
          </p:nvPr>
        </p:nvSpPr>
        <p:spPr>
          <a:xfrm>
            <a:off x="648315" y="1111218"/>
            <a:ext cx="7886700" cy="3047827"/>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SzPts val="1800"/>
              <a:buChar char="●"/>
            </a:pPr>
            <a:r>
              <a:rPr lang="en-US" sz="2200"/>
              <a:t>A “Primer” for Working With Scouts With SND (510-071)</a:t>
            </a:r>
            <a:endParaRPr/>
          </a:p>
          <a:p>
            <a:pPr marL="457200" lvl="0" indent="-342900" algn="l" rtl="0">
              <a:lnSpc>
                <a:spcPct val="115000"/>
              </a:lnSpc>
              <a:spcBef>
                <a:spcPts val="0"/>
              </a:spcBef>
              <a:spcAft>
                <a:spcPts val="0"/>
              </a:spcAft>
              <a:buSzPts val="1800"/>
              <a:buChar char="●"/>
            </a:pPr>
            <a:r>
              <a:rPr lang="en-US" sz="2200"/>
              <a:t>Joining Conference</a:t>
            </a:r>
            <a:endParaRPr/>
          </a:p>
          <a:p>
            <a:pPr marL="457200" lvl="0" indent="-342900" algn="l" rtl="0">
              <a:lnSpc>
                <a:spcPct val="115000"/>
              </a:lnSpc>
              <a:spcBef>
                <a:spcPts val="0"/>
              </a:spcBef>
              <a:spcAft>
                <a:spcPts val="0"/>
              </a:spcAft>
              <a:buSzPts val="1800"/>
              <a:buChar char="●"/>
            </a:pPr>
            <a:r>
              <a:rPr lang="en-US" sz="2200"/>
              <a:t>Inclusion Toolbox</a:t>
            </a:r>
            <a:endParaRPr/>
          </a:p>
          <a:p>
            <a:pPr marL="457200" lvl="0" indent="-342900" algn="l" rtl="0">
              <a:lnSpc>
                <a:spcPct val="115000"/>
              </a:lnSpc>
              <a:spcBef>
                <a:spcPts val="0"/>
              </a:spcBef>
              <a:spcAft>
                <a:spcPts val="0"/>
              </a:spcAft>
              <a:buSzPts val="1800"/>
              <a:buChar char="●"/>
            </a:pPr>
            <a:r>
              <a:rPr lang="en-US" sz="2200"/>
              <a:t>Handbook for Neurodiversity &amp; Inclusion</a:t>
            </a:r>
            <a:endParaRPr/>
          </a:p>
          <a:p>
            <a:pPr marL="457200" lvl="0" indent="-342900" algn="l" rtl="0">
              <a:lnSpc>
                <a:spcPct val="115000"/>
              </a:lnSpc>
              <a:spcBef>
                <a:spcPts val="0"/>
              </a:spcBef>
              <a:spcAft>
                <a:spcPts val="0"/>
              </a:spcAft>
              <a:buSzPts val="1800"/>
              <a:buChar char="●"/>
            </a:pPr>
            <a:r>
              <a:rPr lang="en-US" sz="2200"/>
              <a:t>Guide To Advancement, Section 10, Advancement for Members with Special Needs</a:t>
            </a:r>
            <a:endParaRPr/>
          </a:p>
          <a:p>
            <a:pPr marL="457200" lvl="0" indent="-342900" algn="l" rtl="0">
              <a:lnSpc>
                <a:spcPct val="115000"/>
              </a:lnSpc>
              <a:spcBef>
                <a:spcPts val="0"/>
              </a:spcBef>
              <a:spcAft>
                <a:spcPts val="0"/>
              </a:spcAft>
              <a:buSzPts val="1800"/>
              <a:buChar char="●"/>
            </a:pPr>
            <a:r>
              <a:rPr lang="en-US" sz="2200"/>
              <a:t>Some Web resources</a:t>
            </a:r>
            <a:endParaRPr/>
          </a:p>
          <a:p>
            <a:pPr marL="457200" lvl="0" indent="-228600" algn="l" rtl="0">
              <a:lnSpc>
                <a:spcPct val="115000"/>
              </a:lnSpc>
              <a:spcBef>
                <a:spcPts val="0"/>
              </a:spcBef>
              <a:spcAft>
                <a:spcPts val="0"/>
              </a:spcAft>
              <a:buSzPts val="1800"/>
              <a:buNone/>
            </a:pPr>
            <a:endParaRPr sz="27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pic>
        <p:nvPicPr>
          <p:cNvPr id="86" name="Google Shape;86;p4"/>
          <p:cNvPicPr preferRelativeResize="0"/>
          <p:nvPr/>
        </p:nvPicPr>
        <p:blipFill rotWithShape="1">
          <a:blip r:embed="rId3">
            <a:alphaModFix/>
          </a:blip>
          <a:srcRect/>
          <a:stretch/>
        </p:blipFill>
        <p:spPr>
          <a:xfrm>
            <a:off x="2959330" y="116729"/>
            <a:ext cx="3893754" cy="502677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pic>
        <p:nvPicPr>
          <p:cNvPr id="91" name="Google Shape;91;p5"/>
          <p:cNvPicPr preferRelativeResize="0"/>
          <p:nvPr/>
        </p:nvPicPr>
        <p:blipFill rotWithShape="1">
          <a:blip r:embed="rId3">
            <a:alphaModFix/>
          </a:blip>
          <a:srcRect/>
          <a:stretch/>
        </p:blipFill>
        <p:spPr>
          <a:xfrm>
            <a:off x="2898390" y="0"/>
            <a:ext cx="3976487" cy="5143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6"/>
          <p:cNvSpPr txBox="1">
            <a:spLocks noGrp="1"/>
          </p:cNvSpPr>
          <p:nvPr>
            <p:ph type="title"/>
          </p:nvPr>
        </p:nvSpPr>
        <p:spPr>
          <a:xfrm>
            <a:off x="589937" y="1238864"/>
            <a:ext cx="2369574" cy="1986117"/>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3000" b="1"/>
              <a:t>TABLE </a:t>
            </a:r>
            <a:br>
              <a:rPr lang="en-US" sz="3000" b="1"/>
            </a:br>
            <a:r>
              <a:rPr lang="en-US" sz="3000" b="1"/>
              <a:t>OF CONTENTS</a:t>
            </a:r>
            <a:endParaRPr sz="3000" b="1"/>
          </a:p>
        </p:txBody>
      </p:sp>
      <p:sp>
        <p:nvSpPr>
          <p:cNvPr id="97" name="Google Shape;97;p6"/>
          <p:cNvSpPr/>
          <p:nvPr/>
        </p:nvSpPr>
        <p:spPr>
          <a:xfrm>
            <a:off x="3057830" y="306027"/>
            <a:ext cx="4355691" cy="4837473"/>
          </a:xfrm>
          <a:prstGeom prst="rect">
            <a:avLst/>
          </a:prstGeom>
          <a:gradFill>
            <a:gsLst>
              <a:gs pos="0">
                <a:srgbClr val="FFEFD1"/>
              </a:gs>
              <a:gs pos="64999">
                <a:srgbClr val="F0EBD5"/>
              </a:gs>
              <a:gs pos="100000">
                <a:srgbClr val="D1C39F"/>
              </a:gs>
            </a:gsLst>
            <a:lin ang="5400000" scaled="0"/>
          </a:gradFill>
          <a:ln>
            <a:noFill/>
          </a:ln>
        </p:spPr>
        <p:txBody>
          <a:bodyPr spcFirstLastPara="1" wrap="square" lIns="0" tIns="0" rIns="0" bIns="178525" anchor="t" anchorCtr="0">
            <a:noAutofit/>
          </a:bodyPr>
          <a:lstStyle/>
          <a:p>
            <a:pPr marL="0" marR="0" lvl="0" indent="-88900" algn="l" rtl="0">
              <a:lnSpc>
                <a:spcPct val="100000"/>
              </a:lnSpc>
              <a:spcBef>
                <a:spcPts val="0"/>
              </a:spcBef>
              <a:spcAft>
                <a:spcPts val="0"/>
              </a:spcAft>
              <a:buClr>
                <a:srgbClr val="117BB8"/>
              </a:buClr>
              <a:buSzPts val="1400"/>
              <a:buFont typeface="Noto Sans Symbols"/>
              <a:buChar char="⮚"/>
            </a:pPr>
            <a:r>
              <a:rPr lang="en-US" sz="1400" b="0" i="0" u="sng" strike="noStrike" cap="none">
                <a:solidFill>
                  <a:srgbClr val="117BB8"/>
                </a:solidFill>
                <a:latin typeface="Arimo"/>
                <a:ea typeface="Arimo"/>
                <a:cs typeface="Arimo"/>
                <a:sym typeface="Arimo"/>
                <a:hlinkClick r:id="rId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A: Introduction</a:t>
            </a:r>
            <a:endParaRPr sz="1400" b="0" i="0" u="none" strike="noStrike" cap="none">
              <a:solidFill>
                <a:srgbClr val="404040"/>
              </a:solidFill>
              <a:latin typeface="Arimo"/>
              <a:ea typeface="Arimo"/>
              <a:cs typeface="Arimo"/>
              <a:sym typeface="Arimo"/>
            </a:endParaRPr>
          </a:p>
          <a:p>
            <a:pPr marL="0" marR="0" lvl="0" indent="-88900" algn="l" rtl="0">
              <a:lnSpc>
                <a:spcPct val="100000"/>
              </a:lnSpc>
              <a:spcBef>
                <a:spcPts val="0"/>
              </a:spcBef>
              <a:spcAft>
                <a:spcPts val="0"/>
              </a:spcAft>
              <a:buClr>
                <a:srgbClr val="117BB8"/>
              </a:buClr>
              <a:buSzPts val="1400"/>
              <a:buFont typeface="Noto Sans Symbols"/>
              <a:buChar char="⮚"/>
            </a:pPr>
            <a:r>
              <a:rPr lang="en-US" sz="1400" b="0" i="0" u="sng" strike="noStrike" cap="none">
                <a:solidFill>
                  <a:srgbClr val="117BB8"/>
                </a:solidFill>
                <a:latin typeface="Arimo"/>
                <a:ea typeface="Arimo"/>
                <a:cs typeface="Arimo"/>
                <a:sym typeface="Arimo"/>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B: Basics of Scouting From a Special Needs Perspective</a:t>
            </a:r>
            <a:endParaRPr sz="1400" b="0" i="0" u="none" strike="noStrike" cap="none">
              <a:solidFill>
                <a:srgbClr val="404040"/>
              </a:solidFill>
              <a:latin typeface="Arimo"/>
              <a:ea typeface="Arimo"/>
              <a:cs typeface="Arimo"/>
              <a:sym typeface="Arimo"/>
            </a:endParaRPr>
          </a:p>
          <a:p>
            <a:pPr marL="0" marR="0" lvl="0" indent="-88900" algn="l" rtl="0">
              <a:lnSpc>
                <a:spcPct val="100000"/>
              </a:lnSpc>
              <a:spcBef>
                <a:spcPts val="0"/>
              </a:spcBef>
              <a:spcAft>
                <a:spcPts val="0"/>
              </a:spcAft>
              <a:buClr>
                <a:srgbClr val="117BB8"/>
              </a:buClr>
              <a:buSzPts val="1400"/>
              <a:buFont typeface="Noto Sans Symbols"/>
              <a:buChar char="⮚"/>
            </a:pPr>
            <a:r>
              <a:rPr lang="en-US" sz="1400" b="0" i="0" u="sng" strike="noStrike" cap="none">
                <a:solidFill>
                  <a:srgbClr val="117BB8"/>
                </a:solidFill>
                <a:latin typeface="Arimo"/>
                <a:ea typeface="Arimo"/>
                <a:cs typeface="Arimo"/>
                <a:sym typeface="Arimo"/>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 Unit Leader’s Role Supporting Scouts with a Disability</a:t>
            </a:r>
            <a:endParaRPr sz="1400" b="0" i="0" u="none" strike="noStrike" cap="none">
              <a:solidFill>
                <a:srgbClr val="404040"/>
              </a:solidFill>
              <a:latin typeface="Arimo"/>
              <a:ea typeface="Arimo"/>
              <a:cs typeface="Arimo"/>
              <a:sym typeface="Arimo"/>
            </a:endParaRPr>
          </a:p>
          <a:p>
            <a:pPr marL="0" marR="0" lvl="0" indent="-88900" algn="l" rtl="0">
              <a:lnSpc>
                <a:spcPct val="100000"/>
              </a:lnSpc>
              <a:spcBef>
                <a:spcPts val="0"/>
              </a:spcBef>
              <a:spcAft>
                <a:spcPts val="0"/>
              </a:spcAft>
              <a:buClr>
                <a:srgbClr val="117BB8"/>
              </a:buClr>
              <a:buSzPts val="1400"/>
              <a:buFont typeface="Noto Sans Symbols"/>
              <a:buChar char="⮚"/>
            </a:pPr>
            <a:r>
              <a:rPr lang="en-US" sz="1400" b="0" i="0" u="sng" strike="noStrike" cap="none">
                <a:solidFill>
                  <a:srgbClr val="117BB8"/>
                </a:solidFill>
                <a:latin typeface="Arimo"/>
                <a:ea typeface="Arimo"/>
                <a:cs typeface="Arimo"/>
                <a:sym typeface="Arimo"/>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D: Parent’s Role Supporting a Scout with a Disability</a:t>
            </a:r>
            <a:endParaRPr sz="1400" b="0" i="0" u="none" strike="noStrike" cap="none">
              <a:solidFill>
                <a:srgbClr val="404040"/>
              </a:solidFill>
              <a:latin typeface="Arimo"/>
              <a:ea typeface="Arimo"/>
              <a:cs typeface="Arimo"/>
              <a:sym typeface="Arimo"/>
            </a:endParaRPr>
          </a:p>
          <a:p>
            <a:pPr marL="0" marR="0" lvl="0" indent="-88900" algn="l" rtl="0">
              <a:lnSpc>
                <a:spcPct val="100000"/>
              </a:lnSpc>
              <a:spcBef>
                <a:spcPts val="0"/>
              </a:spcBef>
              <a:spcAft>
                <a:spcPts val="0"/>
              </a:spcAft>
              <a:buClr>
                <a:srgbClr val="117BB8"/>
              </a:buClr>
              <a:buSzPts val="1400"/>
              <a:buFont typeface="Noto Sans Symbols"/>
              <a:buChar char="⮚"/>
            </a:pPr>
            <a:r>
              <a:rPr lang="en-US" sz="1400" b="0" i="0" u="sng" strike="noStrike" cap="none">
                <a:solidFill>
                  <a:srgbClr val="117BB8"/>
                </a:solidFill>
                <a:latin typeface="Arimo"/>
                <a:ea typeface="Arimo"/>
                <a:cs typeface="Arimo"/>
                <a:sym typeface="Arimo"/>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E: Navigating Advancement Requirements</a:t>
            </a:r>
            <a:endParaRPr sz="1400" b="0" i="0" u="none" strike="noStrike" cap="none">
              <a:solidFill>
                <a:srgbClr val="404040"/>
              </a:solidFill>
              <a:latin typeface="Arimo"/>
              <a:ea typeface="Arimo"/>
              <a:cs typeface="Arimo"/>
              <a:sym typeface="Arimo"/>
            </a:endParaRPr>
          </a:p>
          <a:p>
            <a:pPr marL="0" marR="0" lvl="0" indent="-88900" algn="l" rtl="0">
              <a:lnSpc>
                <a:spcPct val="100000"/>
              </a:lnSpc>
              <a:spcBef>
                <a:spcPts val="0"/>
              </a:spcBef>
              <a:spcAft>
                <a:spcPts val="0"/>
              </a:spcAft>
              <a:buClr>
                <a:srgbClr val="362E77"/>
              </a:buClr>
              <a:buSzPts val="1400"/>
              <a:buFont typeface="Noto Sans Symbols"/>
              <a:buChar char="⮚"/>
            </a:pPr>
            <a:r>
              <a:rPr lang="en-US" sz="1400" b="0" i="0" u="sng" strike="noStrike" cap="none">
                <a:solidFill>
                  <a:srgbClr val="362E77"/>
                </a:solidFill>
                <a:latin typeface="Arimo"/>
                <a:ea typeface="Arimo"/>
                <a:cs typeface="Arimo"/>
                <a:sym typeface="Arimo"/>
                <a:hlinkClick r:id="rId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F: Methods That Apply to Many Types of Disabilities</a:t>
            </a:r>
            <a:endParaRPr sz="1400" b="0" i="0" u="none" strike="noStrike" cap="none">
              <a:solidFill>
                <a:srgbClr val="404040"/>
              </a:solidFill>
              <a:latin typeface="Arimo"/>
              <a:ea typeface="Arimo"/>
              <a:cs typeface="Arimo"/>
              <a:sym typeface="Arimo"/>
            </a:endParaRPr>
          </a:p>
          <a:p>
            <a:pPr marL="0" marR="0" lvl="0" indent="-88900" algn="l" rtl="0">
              <a:lnSpc>
                <a:spcPct val="100000"/>
              </a:lnSpc>
              <a:spcBef>
                <a:spcPts val="0"/>
              </a:spcBef>
              <a:spcAft>
                <a:spcPts val="0"/>
              </a:spcAft>
              <a:buClr>
                <a:srgbClr val="117BB8"/>
              </a:buClr>
              <a:buSzPts val="1400"/>
              <a:buFont typeface="Noto Sans Symbols"/>
              <a:buChar char="⮚"/>
            </a:pPr>
            <a:r>
              <a:rPr lang="en-US" sz="1400" b="0" i="0" u="sng" strike="noStrike" cap="none">
                <a:solidFill>
                  <a:srgbClr val="117BB8"/>
                </a:solidFill>
                <a:latin typeface="Arimo"/>
                <a:ea typeface="Arimo"/>
                <a:cs typeface="Arimo"/>
                <a:sym typeface="Arimo"/>
                <a:hlinkClick r:id="rId9">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G: Organizations That Support Those with Disabilities</a:t>
            </a:r>
            <a:endParaRPr sz="1400" b="0" i="0" u="none" strike="noStrike" cap="none">
              <a:solidFill>
                <a:srgbClr val="404040"/>
              </a:solidFill>
              <a:latin typeface="Arimo"/>
              <a:ea typeface="Arimo"/>
              <a:cs typeface="Arimo"/>
              <a:sym typeface="Arimo"/>
            </a:endParaRPr>
          </a:p>
          <a:p>
            <a:pPr marL="0" marR="0" lvl="0" indent="-88900" algn="l" rtl="0">
              <a:lnSpc>
                <a:spcPct val="100000"/>
              </a:lnSpc>
              <a:spcBef>
                <a:spcPts val="0"/>
              </a:spcBef>
              <a:spcAft>
                <a:spcPts val="0"/>
              </a:spcAft>
              <a:buClr>
                <a:srgbClr val="117BB8"/>
              </a:buClr>
              <a:buSzPts val="1400"/>
              <a:buFont typeface="Noto Sans Symbols"/>
              <a:buChar char="⮚"/>
            </a:pPr>
            <a:r>
              <a:rPr lang="en-US" sz="1400" b="0" i="0" u="sng" strike="noStrike" cap="none">
                <a:solidFill>
                  <a:srgbClr val="117BB8"/>
                </a:solidFill>
                <a:latin typeface="Arimo"/>
                <a:ea typeface="Arimo"/>
                <a:cs typeface="Arimo"/>
                <a:sym typeface="Arimo"/>
                <a:hlinkClick r:id="rId10">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H: Understanding Allergies and Food Issues</a:t>
            </a:r>
            <a:endParaRPr sz="1400" b="0" i="0" u="none" strike="noStrike" cap="none">
              <a:solidFill>
                <a:srgbClr val="404040"/>
              </a:solidFill>
              <a:latin typeface="Arimo"/>
              <a:ea typeface="Arimo"/>
              <a:cs typeface="Arimo"/>
              <a:sym typeface="Arimo"/>
            </a:endParaRPr>
          </a:p>
          <a:p>
            <a:pPr marL="0" marR="0" lvl="0" indent="-88900" algn="l" rtl="0">
              <a:lnSpc>
                <a:spcPct val="100000"/>
              </a:lnSpc>
              <a:spcBef>
                <a:spcPts val="0"/>
              </a:spcBef>
              <a:spcAft>
                <a:spcPts val="0"/>
              </a:spcAft>
              <a:buClr>
                <a:srgbClr val="117BB8"/>
              </a:buClr>
              <a:buSzPts val="1400"/>
              <a:buFont typeface="Noto Sans Symbols"/>
              <a:buChar char="⮚"/>
            </a:pPr>
            <a:r>
              <a:rPr lang="en-US" sz="1400" b="0" i="0" u="sng" strike="noStrike" cap="none">
                <a:solidFill>
                  <a:srgbClr val="117BB8"/>
                </a:solidFill>
                <a:latin typeface="Arimo"/>
                <a:ea typeface="Arimo"/>
                <a:cs typeface="Arimo"/>
                <a:sym typeface="Arimo"/>
                <a:hlinkClick r:id="rId11">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J: Understanding Anxiety, Depression, and Other Mental Health Concerns</a:t>
            </a:r>
            <a:endParaRPr sz="1400" b="0" i="0" u="none" strike="noStrike" cap="none">
              <a:solidFill>
                <a:srgbClr val="404040"/>
              </a:solidFill>
              <a:latin typeface="Arimo"/>
              <a:ea typeface="Arimo"/>
              <a:cs typeface="Arimo"/>
              <a:sym typeface="Arimo"/>
            </a:endParaRPr>
          </a:p>
          <a:p>
            <a:pPr marL="0" marR="0" lvl="0" indent="-88900" algn="l" rtl="0">
              <a:lnSpc>
                <a:spcPct val="100000"/>
              </a:lnSpc>
              <a:spcBef>
                <a:spcPts val="0"/>
              </a:spcBef>
              <a:spcAft>
                <a:spcPts val="0"/>
              </a:spcAft>
              <a:buClr>
                <a:srgbClr val="117BB8"/>
              </a:buClr>
              <a:buSzPts val="1400"/>
              <a:buFont typeface="Noto Sans Symbols"/>
              <a:buChar char="⮚"/>
            </a:pPr>
            <a:r>
              <a:rPr lang="en-US" sz="1400" b="0" i="0" u="sng" strike="noStrike" cap="none">
                <a:solidFill>
                  <a:srgbClr val="117BB8"/>
                </a:solidFill>
                <a:latin typeface="Arimo"/>
                <a:ea typeface="Arimo"/>
                <a:cs typeface="Arimo"/>
                <a:sym typeface="Arimo"/>
                <a:hlinkClick r:id="rId12">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K: Understanding Attention Deficit/ Hyperactivity</a:t>
            </a:r>
            <a:endParaRPr sz="1400" b="0" i="0" u="none" strike="noStrike" cap="none">
              <a:solidFill>
                <a:srgbClr val="404040"/>
              </a:solidFill>
              <a:latin typeface="Arimo"/>
              <a:ea typeface="Arimo"/>
              <a:cs typeface="Arimo"/>
              <a:sym typeface="Arimo"/>
            </a:endParaRPr>
          </a:p>
          <a:p>
            <a:pPr marL="0" marR="0" lvl="0" indent="-88900" algn="l" rtl="0">
              <a:lnSpc>
                <a:spcPct val="100000"/>
              </a:lnSpc>
              <a:spcBef>
                <a:spcPts val="0"/>
              </a:spcBef>
              <a:spcAft>
                <a:spcPts val="0"/>
              </a:spcAft>
              <a:buClr>
                <a:srgbClr val="117BB8"/>
              </a:buClr>
              <a:buSzPts val="1400"/>
              <a:buFont typeface="Noto Sans Symbols"/>
              <a:buChar char="⮚"/>
            </a:pPr>
            <a:r>
              <a:rPr lang="en-US" sz="1400" b="0" i="0" u="sng" strike="noStrike" cap="none">
                <a:solidFill>
                  <a:srgbClr val="117BB8"/>
                </a:solidFill>
                <a:latin typeface="Arimo"/>
                <a:ea typeface="Arimo"/>
                <a:cs typeface="Arimo"/>
                <a:sym typeface="Arimo"/>
                <a:hlinkClick r:id="rId13">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L: Understanding Autism</a:t>
            </a:r>
            <a:endParaRPr sz="1400" b="0" i="0" u="none" strike="noStrike" cap="none">
              <a:solidFill>
                <a:srgbClr val="404040"/>
              </a:solidFill>
              <a:latin typeface="Arimo"/>
              <a:ea typeface="Arimo"/>
              <a:cs typeface="Arimo"/>
              <a:sym typeface="Arimo"/>
            </a:endParaRPr>
          </a:p>
          <a:p>
            <a:pPr marL="0" marR="0" lvl="0" indent="-88900" algn="l" rtl="0">
              <a:lnSpc>
                <a:spcPct val="100000"/>
              </a:lnSpc>
              <a:spcBef>
                <a:spcPts val="0"/>
              </a:spcBef>
              <a:spcAft>
                <a:spcPts val="0"/>
              </a:spcAft>
              <a:buClr>
                <a:srgbClr val="117BB8"/>
              </a:buClr>
              <a:buSzPts val="1400"/>
              <a:buFont typeface="Noto Sans Symbols"/>
              <a:buChar char="⮚"/>
            </a:pPr>
            <a:r>
              <a:rPr lang="en-US" sz="1400" b="0" i="0" u="sng" strike="noStrike" cap="none">
                <a:solidFill>
                  <a:srgbClr val="117BB8"/>
                </a:solidFill>
                <a:latin typeface="Arimo"/>
                <a:ea typeface="Arimo"/>
                <a:cs typeface="Arimo"/>
                <a:sym typeface="Arimo"/>
                <a:hlinkClick r:id="rId1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M: Understanding Blindness and Low Vision</a:t>
            </a:r>
            <a:endParaRPr sz="1400" b="0" i="0" u="none" strike="noStrike" cap="none">
              <a:solidFill>
                <a:srgbClr val="404040"/>
              </a:solidFill>
              <a:latin typeface="Arimo"/>
              <a:ea typeface="Arimo"/>
              <a:cs typeface="Arimo"/>
              <a:sym typeface="Arimo"/>
            </a:endParaRPr>
          </a:p>
          <a:p>
            <a:pPr marL="0" marR="0" lvl="0" indent="-88900" algn="l" rtl="0">
              <a:lnSpc>
                <a:spcPct val="100000"/>
              </a:lnSpc>
              <a:spcBef>
                <a:spcPts val="0"/>
              </a:spcBef>
              <a:spcAft>
                <a:spcPts val="0"/>
              </a:spcAft>
              <a:buClr>
                <a:srgbClr val="117BB8"/>
              </a:buClr>
              <a:buSzPts val="1400"/>
              <a:buFont typeface="Noto Sans Symbols"/>
              <a:buChar char="⮚"/>
            </a:pPr>
            <a:r>
              <a:rPr lang="en-US" sz="1400" b="0" i="0" u="sng" strike="noStrike" cap="none">
                <a:solidFill>
                  <a:srgbClr val="117BB8"/>
                </a:solidFill>
                <a:latin typeface="Arimo"/>
                <a:ea typeface="Arimo"/>
                <a:cs typeface="Arimo"/>
                <a:sym typeface="Arimo"/>
                <a:hlinkClick r:id="rId1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N: Understanding Deaf and Hard of Hearing</a:t>
            </a:r>
            <a:endParaRPr sz="1400" b="0" i="0" u="none" strike="noStrike" cap="none">
              <a:solidFill>
                <a:srgbClr val="404040"/>
              </a:solidFill>
              <a:latin typeface="Arimo"/>
              <a:ea typeface="Arimo"/>
              <a:cs typeface="Arimo"/>
              <a:sym typeface="Arimo"/>
            </a:endParaRPr>
          </a:p>
          <a:p>
            <a:pPr marL="0" marR="0" lvl="0" indent="-88900" algn="l" rtl="0">
              <a:lnSpc>
                <a:spcPct val="100000"/>
              </a:lnSpc>
              <a:spcBef>
                <a:spcPts val="0"/>
              </a:spcBef>
              <a:spcAft>
                <a:spcPts val="0"/>
              </a:spcAft>
              <a:buClr>
                <a:srgbClr val="117BB8"/>
              </a:buClr>
              <a:buSzPts val="1400"/>
              <a:buFont typeface="Noto Sans Symbols"/>
              <a:buChar char="⮚"/>
            </a:pPr>
            <a:r>
              <a:rPr lang="en-US" sz="1400" b="0" i="0" u="sng" strike="noStrike" cap="none">
                <a:solidFill>
                  <a:srgbClr val="117BB8"/>
                </a:solidFill>
                <a:latin typeface="Arimo"/>
                <a:ea typeface="Arimo"/>
                <a:cs typeface="Arimo"/>
                <a:sym typeface="Arimo"/>
                <a:hlinkClick r:id="rId1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P: Understanding Intellectual Disability</a:t>
            </a:r>
            <a:endParaRPr sz="1400" b="0" i="0" u="none" strike="noStrike" cap="none">
              <a:solidFill>
                <a:srgbClr val="404040"/>
              </a:solidFill>
              <a:latin typeface="Arimo"/>
              <a:ea typeface="Arimo"/>
              <a:cs typeface="Arimo"/>
              <a:sym typeface="Arimo"/>
            </a:endParaRPr>
          </a:p>
          <a:p>
            <a:pPr marL="0" marR="0" lvl="0" indent="-88900" algn="l" rtl="0">
              <a:lnSpc>
                <a:spcPct val="100000"/>
              </a:lnSpc>
              <a:spcBef>
                <a:spcPts val="0"/>
              </a:spcBef>
              <a:spcAft>
                <a:spcPts val="0"/>
              </a:spcAft>
              <a:buClr>
                <a:srgbClr val="117BB8"/>
              </a:buClr>
              <a:buSzPts val="1400"/>
              <a:buFont typeface="Noto Sans Symbols"/>
              <a:buChar char="⮚"/>
            </a:pPr>
            <a:r>
              <a:rPr lang="en-US" sz="1400" b="0" i="0" u="sng" strike="noStrike" cap="none">
                <a:solidFill>
                  <a:srgbClr val="117BB8"/>
                </a:solidFill>
                <a:latin typeface="Arimo"/>
                <a:ea typeface="Arimo"/>
                <a:cs typeface="Arimo"/>
                <a:sym typeface="Arimo"/>
                <a:hlinkClick r:id="rId1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Q: Understanding Learning Disorders</a:t>
            </a:r>
            <a:endParaRPr sz="1400" b="0" i="0" u="none" strike="noStrike" cap="none">
              <a:solidFill>
                <a:srgbClr val="404040"/>
              </a:solidFill>
              <a:latin typeface="Arimo"/>
              <a:ea typeface="Arimo"/>
              <a:cs typeface="Arimo"/>
              <a:sym typeface="Arimo"/>
            </a:endParaRPr>
          </a:p>
          <a:p>
            <a:pPr marL="0" marR="0" lvl="0" indent="-88900" algn="l" rtl="0">
              <a:lnSpc>
                <a:spcPct val="100000"/>
              </a:lnSpc>
              <a:spcBef>
                <a:spcPts val="0"/>
              </a:spcBef>
              <a:spcAft>
                <a:spcPts val="0"/>
              </a:spcAft>
              <a:buClr>
                <a:srgbClr val="117BB8"/>
              </a:buClr>
              <a:buSzPts val="1400"/>
              <a:buFont typeface="Noto Sans Symbols"/>
              <a:buChar char="⮚"/>
            </a:pPr>
            <a:r>
              <a:rPr lang="en-US" sz="1400" b="0" i="0" u="sng" strike="noStrike" cap="none">
                <a:solidFill>
                  <a:srgbClr val="117BB8"/>
                </a:solidFill>
                <a:latin typeface="Arimo"/>
                <a:ea typeface="Arimo"/>
                <a:cs typeface="Arimo"/>
                <a:sym typeface="Arimo"/>
                <a:hlinkClick r:id="rId18">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R: Understanding Physical Disabilities (Mobility/ Gross &amp; Fine Motor)</a:t>
            </a:r>
            <a:endParaRPr sz="1400" b="0" i="0" u="none" strike="noStrike" cap="none">
              <a:solidFill>
                <a:srgbClr val="404040"/>
              </a:solidFill>
              <a:latin typeface="Arimo"/>
              <a:ea typeface="Arimo"/>
              <a:cs typeface="Arimo"/>
              <a:sym typeface="Arimo"/>
            </a:endParaRPr>
          </a:p>
          <a:p>
            <a:pPr marL="0" marR="0" lvl="0" indent="-88900" algn="l" rtl="0">
              <a:lnSpc>
                <a:spcPct val="100000"/>
              </a:lnSpc>
              <a:spcBef>
                <a:spcPts val="0"/>
              </a:spcBef>
              <a:spcAft>
                <a:spcPts val="0"/>
              </a:spcAft>
              <a:buClr>
                <a:srgbClr val="117BB8"/>
              </a:buClr>
              <a:buSzPts val="1400"/>
              <a:buFont typeface="Noto Sans Symbols"/>
              <a:buChar char="⮚"/>
            </a:pPr>
            <a:r>
              <a:rPr lang="en-US" sz="1400" b="0" i="0" u="sng" strike="noStrike" cap="none">
                <a:solidFill>
                  <a:srgbClr val="117BB8"/>
                </a:solidFill>
                <a:latin typeface="Arimo"/>
                <a:ea typeface="Arimo"/>
                <a:cs typeface="Arimo"/>
                <a:sym typeface="Arimo"/>
                <a:hlinkClick r:id="rId19">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 Understanding Speech and Language Disorders</a:t>
            </a:r>
            <a:endParaRPr sz="1400" b="0" i="0" u="none" strike="noStrike" cap="none">
              <a:solidFill>
                <a:srgbClr val="404040"/>
              </a:solidFill>
              <a:latin typeface="Arimo"/>
              <a:ea typeface="Arimo"/>
              <a:cs typeface="Arimo"/>
              <a:sym typeface="Arimo"/>
            </a:endParaRPr>
          </a:p>
          <a:p>
            <a:pPr marL="0" marR="0" lvl="0" indent="-88900" algn="l" rtl="0">
              <a:lnSpc>
                <a:spcPct val="100000"/>
              </a:lnSpc>
              <a:spcBef>
                <a:spcPts val="0"/>
              </a:spcBef>
              <a:spcAft>
                <a:spcPts val="0"/>
              </a:spcAft>
              <a:buClr>
                <a:srgbClr val="117BB8"/>
              </a:buClr>
              <a:buSzPts val="1400"/>
              <a:buFont typeface="Noto Sans Symbols"/>
              <a:buChar char="⮚"/>
            </a:pPr>
            <a:r>
              <a:rPr lang="en-US" sz="1400" b="0" i="0" u="sng" strike="noStrike" cap="none">
                <a:solidFill>
                  <a:srgbClr val="117BB8"/>
                </a:solidFill>
                <a:latin typeface="Arimo"/>
                <a:ea typeface="Arimo"/>
                <a:cs typeface="Arimo"/>
                <a:sym typeface="Arimo"/>
                <a:hlinkClick r:id="rId20">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U: Special Needs and Disabilities (SND) Committees</a:t>
            </a:r>
            <a:endParaRPr sz="1400" b="0" i="0" u="none" strike="noStrike" cap="none">
              <a:solidFill>
                <a:srgbClr val="404040"/>
              </a:solidFill>
              <a:latin typeface="Arimo"/>
              <a:ea typeface="Arimo"/>
              <a:cs typeface="Arimo"/>
              <a:sym typeface="Arimo"/>
            </a:endParaRPr>
          </a:p>
          <a:p>
            <a:pPr marL="0" marR="0" lvl="0" indent="0" algn="l" rtl="0">
              <a:lnSpc>
                <a:spcPct val="100000"/>
              </a:lnSpc>
              <a:spcBef>
                <a:spcPts val="0"/>
              </a:spcBef>
              <a:spcAft>
                <a:spcPts val="0"/>
              </a:spcAft>
              <a:buClr>
                <a:srgbClr val="000000"/>
              </a:buClr>
              <a:buSzPts val="1350"/>
              <a:buFont typeface="Arial"/>
              <a:buNone/>
            </a:pPr>
            <a:endParaRPr sz="1350" b="0" i="0" u="none" strike="noStrike" cap="none">
              <a:solidFill>
                <a:schemeClr val="dk1"/>
              </a:solidFill>
              <a:latin typeface="Arial"/>
              <a:ea typeface="Arial"/>
              <a:cs typeface="Arial"/>
              <a:sym typeface="Arial"/>
            </a:endParaRPr>
          </a:p>
        </p:txBody>
      </p:sp>
      <p:sp>
        <p:nvSpPr>
          <p:cNvPr id="98" name="Google Shape;98;p6"/>
          <p:cNvSpPr/>
          <p:nvPr/>
        </p:nvSpPr>
        <p:spPr>
          <a:xfrm>
            <a:off x="1" y="-109462"/>
            <a:ext cx="138564" cy="230832"/>
          </a:xfrm>
          <a:prstGeom prst="rect">
            <a:avLst/>
          </a:prstGeom>
          <a:solidFill>
            <a:srgbClr val="000000"/>
          </a:solidFill>
          <a:ln w="9525" cap="flat" cmpd="sng">
            <a:solidFill>
              <a:schemeClr val="dk1"/>
            </a:solidFill>
            <a:prstDash val="solid"/>
            <a:miter lim="800000"/>
            <a:headEnd type="none" w="sm" len="sm"/>
            <a:tailEnd type="none" w="sm" len="sm"/>
          </a:ln>
        </p:spPr>
        <p:txBody>
          <a:bodyPr spcFirstLastPara="1" wrap="square" lIns="68575" tIns="34275" rIns="68575" bIns="34275" anchor="ctr" anchorCtr="0">
            <a:spAutoFit/>
          </a:bodyPr>
          <a:lstStyle/>
          <a:p>
            <a:pPr marL="0" marR="0" lvl="0" indent="0" algn="l" rtl="0">
              <a:lnSpc>
                <a:spcPct val="100000"/>
              </a:lnSpc>
              <a:spcBef>
                <a:spcPts val="0"/>
              </a:spcBef>
              <a:spcAft>
                <a:spcPts val="0"/>
              </a:spcAft>
              <a:buNone/>
            </a:pPr>
            <a:endParaRPr sz="1050" b="0" i="0" u="none" strike="noStrike" cap="none">
              <a:solidFill>
                <a:srgbClr val="000000"/>
              </a:solidFill>
              <a:latin typeface="Arial"/>
              <a:ea typeface="Arial"/>
              <a:cs typeface="Arial"/>
              <a:sym typeface="Arial"/>
            </a:endParaRPr>
          </a:p>
        </p:txBody>
      </p:sp>
      <p:sp>
        <p:nvSpPr>
          <p:cNvPr id="99" name="Google Shape;99;p6"/>
          <p:cNvSpPr/>
          <p:nvPr/>
        </p:nvSpPr>
        <p:spPr>
          <a:xfrm>
            <a:off x="0" y="79483"/>
            <a:ext cx="65" cy="207749"/>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None/>
            </a:pPr>
            <a:endParaRPr sz="1350" b="0" i="0" u="none" strike="noStrike" cap="none">
              <a:solidFill>
                <a:schemeClr val="dk1"/>
              </a:solidFill>
              <a:latin typeface="Arial"/>
              <a:ea typeface="Arial"/>
              <a:cs typeface="Arial"/>
              <a:sym typeface="Arial"/>
            </a:endParaRPr>
          </a:p>
        </p:txBody>
      </p:sp>
      <p:sp>
        <p:nvSpPr>
          <p:cNvPr id="100" name="Google Shape;100;p6"/>
          <p:cNvSpPr/>
          <p:nvPr/>
        </p:nvSpPr>
        <p:spPr>
          <a:xfrm>
            <a:off x="0" y="193242"/>
            <a:ext cx="65" cy="323129"/>
          </a:xfrm>
          <a:prstGeom prst="rect">
            <a:avLst/>
          </a:prstGeom>
          <a:solidFill>
            <a:srgbClr val="FFFFFF"/>
          </a:solidFill>
          <a:ln>
            <a:noFill/>
          </a:ln>
        </p:spPr>
        <p:txBody>
          <a:bodyPr spcFirstLastPara="1" wrap="square" lIns="0" tIns="0" rIns="0" bIns="114250" anchor="ctr" anchorCtr="0">
            <a:spAutoFit/>
          </a:bodyPr>
          <a:lstStyle/>
          <a:p>
            <a:pPr marL="0" marR="0" lvl="0" indent="0" algn="l" rtl="0">
              <a:lnSpc>
                <a:spcPct val="100000"/>
              </a:lnSpc>
              <a:spcBef>
                <a:spcPts val="0"/>
              </a:spcBef>
              <a:spcAft>
                <a:spcPts val="0"/>
              </a:spcAft>
              <a:buNone/>
            </a:pPr>
            <a:endParaRPr sz="1350" b="0" i="0" u="none" strike="noStrike" cap="none">
              <a:solidFill>
                <a:schemeClr val="dk1"/>
              </a:solidFill>
              <a:latin typeface="Arial"/>
              <a:ea typeface="Arial"/>
              <a:cs typeface="Arial"/>
              <a:sym typeface="Arial"/>
            </a:endParaRPr>
          </a:p>
        </p:txBody>
      </p:sp>
      <p:sp>
        <p:nvSpPr>
          <p:cNvPr id="101" name="Google Shape;101;p6"/>
          <p:cNvSpPr/>
          <p:nvPr/>
        </p:nvSpPr>
        <p:spPr>
          <a:xfrm>
            <a:off x="47625" y="43182"/>
            <a:ext cx="452047" cy="623248"/>
          </a:xfrm>
          <a:prstGeom prst="rect">
            <a:avLst/>
          </a:prstGeom>
          <a:solidFill>
            <a:srgbClr val="FFFFFF"/>
          </a:solid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None/>
            </a:pPr>
            <a:endParaRPr sz="1050" b="0" i="0" u="none" strike="noStrike" cap="none">
              <a:solidFill>
                <a:srgbClr val="404040"/>
              </a:solidFill>
              <a:latin typeface="Arial"/>
              <a:ea typeface="Arial"/>
              <a:cs typeface="Arial"/>
              <a:sym typeface="Arial"/>
            </a:endParaRPr>
          </a:p>
          <a:p>
            <a:pPr marL="0" marR="0" lvl="0" indent="-42862" algn="l" rtl="0">
              <a:lnSpc>
                <a:spcPct val="100000"/>
              </a:lnSpc>
              <a:spcBef>
                <a:spcPts val="0"/>
              </a:spcBef>
              <a:spcAft>
                <a:spcPts val="0"/>
              </a:spcAft>
              <a:buClr>
                <a:srgbClr val="787C82"/>
              </a:buClr>
              <a:buSzPts val="675"/>
              <a:buFont typeface="Arial"/>
              <a:buChar char="•"/>
            </a:pPr>
            <a:r>
              <a:rPr lang="en-US" sz="675" b="0" i="0" u="sng" strike="noStrike" cap="none">
                <a:solidFill>
                  <a:srgbClr val="787C82"/>
                </a:solidFill>
                <a:latin typeface="Arial"/>
                <a:ea typeface="Arial"/>
                <a:cs typeface="Arial"/>
                <a:sym typeface="Arial"/>
                <a:hlinkClick r:id="rId21">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Subscribe</a:t>
            </a:r>
            <a:r>
              <a:rPr lang="en-US" sz="1050" b="0" i="0" u="none" strike="noStrike" cap="none">
                <a:solidFill>
                  <a:srgbClr val="404040"/>
                </a:solidFill>
                <a:latin typeface="Arial"/>
                <a:ea typeface="Arial"/>
                <a:cs typeface="Arial"/>
                <a:sym typeface="Arial"/>
              </a:rPr>
              <a:t> </a:t>
            </a:r>
            <a:endParaRPr/>
          </a:p>
          <a:p>
            <a:pPr marL="0" marR="0" lvl="0" indent="0" algn="l" rtl="0">
              <a:lnSpc>
                <a:spcPct val="100000"/>
              </a:lnSpc>
              <a:spcBef>
                <a:spcPts val="0"/>
              </a:spcBef>
              <a:spcAft>
                <a:spcPts val="0"/>
              </a:spcAft>
              <a:buNone/>
            </a:pPr>
            <a:r>
              <a:rPr lang="en-US" sz="600" b="0" i="0" u="none" strike="noStrike" cap="none">
                <a:solidFill>
                  <a:schemeClr val="dk1"/>
                </a:solidFill>
                <a:latin typeface="Arial"/>
                <a:ea typeface="Arial"/>
                <a:cs typeface="Arial"/>
                <a:sym typeface="Arial"/>
              </a:rPr>
              <a:t/>
            </a:r>
            <a:br>
              <a:rPr lang="en-US" sz="600" b="0" i="0" u="none" strike="noStrike" cap="none">
                <a:solidFill>
                  <a:schemeClr val="dk1"/>
                </a:solidFill>
                <a:latin typeface="Arial"/>
                <a:ea typeface="Arial"/>
                <a:cs typeface="Arial"/>
                <a:sym typeface="Arial"/>
              </a:rPr>
            </a:br>
            <a:endParaRPr sz="1350" b="0" i="0" u="none" strike="noStrike" cap="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US" sz="3000" b="1"/>
              <a:t>Toolbox Path for Unit Leaders</a:t>
            </a:r>
            <a:endParaRPr/>
          </a:p>
        </p:txBody>
      </p:sp>
      <p:sp>
        <p:nvSpPr>
          <p:cNvPr id="107" name="Google Shape;107;p7"/>
          <p:cNvSpPr txBox="1">
            <a:spLocks noGrp="1"/>
          </p:cNvSpPr>
          <p:nvPr>
            <p:ph type="body" idx="1"/>
          </p:nvPr>
        </p:nvSpPr>
        <p:spPr>
          <a:xfrm>
            <a:off x="772510" y="1152476"/>
            <a:ext cx="7693573" cy="3416400"/>
          </a:xfrm>
          <a:prstGeom prst="rect">
            <a:avLst/>
          </a:prstGeom>
          <a:noFill/>
          <a:ln>
            <a:noFill/>
          </a:ln>
        </p:spPr>
        <p:txBody>
          <a:bodyPr spcFirstLastPara="1" wrap="square" lIns="91425" tIns="91425" rIns="91425" bIns="91425" anchor="t" anchorCtr="0">
            <a:normAutofit/>
          </a:bodyPr>
          <a:lstStyle/>
          <a:p>
            <a:pPr marL="385763" lvl="0" indent="-385763" algn="l" rtl="0">
              <a:lnSpc>
                <a:spcPct val="115000"/>
              </a:lnSpc>
              <a:spcBef>
                <a:spcPts val="0"/>
              </a:spcBef>
              <a:spcAft>
                <a:spcPts val="0"/>
              </a:spcAft>
              <a:buSzPts val="1800"/>
              <a:buFont typeface="Arial"/>
              <a:buAutoNum type="arabicPeriod"/>
            </a:pPr>
            <a:r>
              <a:rPr lang="en-US" sz="2500" b="1"/>
              <a:t>Read </a:t>
            </a:r>
            <a:r>
              <a:rPr lang="en-US" sz="2500" b="1" u="sng">
                <a:solidFill>
                  <a:schemeClr val="hlink"/>
                </a:solidFill>
                <a:hlinkClick r:id="rId3"/>
              </a:rPr>
              <a:t>Module A</a:t>
            </a:r>
            <a:r>
              <a:rPr lang="en-US" sz="2500" b="1"/>
              <a:t>, How To Use the Toolbox</a:t>
            </a:r>
            <a:endParaRPr/>
          </a:p>
          <a:p>
            <a:pPr marL="385763" lvl="0" indent="-385763" algn="l" rtl="0">
              <a:lnSpc>
                <a:spcPct val="115000"/>
              </a:lnSpc>
              <a:spcBef>
                <a:spcPts val="0"/>
              </a:spcBef>
              <a:spcAft>
                <a:spcPts val="0"/>
              </a:spcAft>
              <a:buSzPts val="1800"/>
              <a:buFont typeface="Arial"/>
              <a:buAutoNum type="arabicPeriod"/>
            </a:pPr>
            <a:r>
              <a:rPr lang="en-US" sz="2500" b="1"/>
              <a:t>Read  </a:t>
            </a:r>
            <a:r>
              <a:rPr lang="en-US" sz="2500" b="1" u="sng">
                <a:solidFill>
                  <a:schemeClr val="hlink"/>
                </a:solidFill>
                <a:hlinkClick r:id="rId4"/>
              </a:rPr>
              <a:t>Module C</a:t>
            </a:r>
            <a:r>
              <a:rPr lang="en-US" sz="2500" b="1"/>
              <a:t> and </a:t>
            </a:r>
            <a:r>
              <a:rPr lang="en-US" sz="2500" b="1" u="sng">
                <a:solidFill>
                  <a:schemeClr val="hlink"/>
                </a:solidFill>
                <a:hlinkClick r:id="rId5"/>
              </a:rPr>
              <a:t>Module F</a:t>
            </a:r>
            <a:endParaRPr sz="2500" b="1"/>
          </a:p>
          <a:p>
            <a:pPr marL="385763" lvl="0" indent="-385763" algn="l" rtl="0">
              <a:lnSpc>
                <a:spcPct val="115000"/>
              </a:lnSpc>
              <a:spcBef>
                <a:spcPts val="0"/>
              </a:spcBef>
              <a:spcAft>
                <a:spcPts val="0"/>
              </a:spcAft>
              <a:buSzPts val="1800"/>
              <a:buFont typeface="Arial"/>
              <a:buAutoNum type="arabicPeriod"/>
            </a:pPr>
            <a:r>
              <a:rPr lang="en-US" sz="2500" b="1"/>
              <a:t>Have a Joining Conference with the Family</a:t>
            </a:r>
            <a:endParaRPr/>
          </a:p>
          <a:p>
            <a:pPr marL="385763" lvl="0" indent="-385763" algn="l" rtl="0">
              <a:lnSpc>
                <a:spcPct val="115000"/>
              </a:lnSpc>
              <a:spcBef>
                <a:spcPts val="0"/>
              </a:spcBef>
              <a:spcAft>
                <a:spcPts val="0"/>
              </a:spcAft>
              <a:buSzPts val="1800"/>
              <a:buFont typeface="Arial"/>
              <a:buAutoNum type="arabicPeriod"/>
            </a:pPr>
            <a:r>
              <a:rPr lang="en-US" sz="2500" b="1"/>
              <a:t>Read </a:t>
            </a:r>
            <a:r>
              <a:rPr lang="en-US" sz="2500" b="1">
                <a:solidFill>
                  <a:srgbClr val="404040"/>
                </a:solidFill>
                <a:latin typeface="Arimo"/>
                <a:ea typeface="Arimo"/>
                <a:cs typeface="Arimo"/>
                <a:sym typeface="Arimo"/>
              </a:rPr>
              <a:t> the Modules between H and S that relate to that Scout’s needs, e.g., </a:t>
            </a:r>
            <a:r>
              <a:rPr lang="en-US" sz="2500" b="1" u="sng">
                <a:solidFill>
                  <a:srgbClr val="404040"/>
                </a:solidFill>
                <a:latin typeface="Arimo"/>
                <a:ea typeface="Arimo"/>
                <a:cs typeface="Arimo"/>
                <a:sym typeface="Arimo"/>
                <a:hlinkClick r:id="rId6">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Module K </a:t>
            </a:r>
            <a:r>
              <a:rPr lang="en-US" sz="2500" b="1">
                <a:solidFill>
                  <a:srgbClr val="404040"/>
                </a:solidFill>
                <a:latin typeface="Arimo"/>
                <a:ea typeface="Arimo"/>
                <a:cs typeface="Arimo"/>
                <a:sym typeface="Arimo"/>
              </a:rPr>
              <a:t>for ADHD or </a:t>
            </a:r>
            <a:r>
              <a:rPr lang="en-US" sz="2500" b="1" u="sng">
                <a:solidFill>
                  <a:srgbClr val="404040"/>
                </a:solidFill>
                <a:latin typeface="Arimo"/>
                <a:ea typeface="Arimo"/>
                <a:cs typeface="Arimo"/>
                <a:sym typeface="Arimo"/>
                <a:hlinkClick r:id="rId7">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Module L</a:t>
            </a:r>
            <a:r>
              <a:rPr lang="en-US" sz="2500" b="1">
                <a:solidFill>
                  <a:srgbClr val="404040"/>
                </a:solidFill>
                <a:latin typeface="Arimo"/>
                <a:ea typeface="Arimo"/>
                <a:cs typeface="Arimo"/>
                <a:sym typeface="Arimo"/>
              </a:rPr>
              <a:t> for Autism.</a:t>
            </a:r>
            <a:endParaRPr sz="2500" b="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pic>
        <p:nvPicPr>
          <p:cNvPr id="112" name="Google Shape;112;p8"/>
          <p:cNvPicPr preferRelativeResize="0"/>
          <p:nvPr/>
        </p:nvPicPr>
        <p:blipFill rotWithShape="1">
          <a:blip r:embed="rId3">
            <a:alphaModFix/>
          </a:blip>
          <a:srcRect/>
          <a:stretch/>
        </p:blipFill>
        <p:spPr>
          <a:xfrm>
            <a:off x="2871019" y="0"/>
            <a:ext cx="3864078" cy="51435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1442</TotalTime>
  <Words>902</Words>
  <PresentationFormat>On-screen Show (16:9)</PresentationFormat>
  <Paragraphs>123</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Arimo</vt:lpstr>
      <vt:lpstr>Noto Sans Symbols</vt:lpstr>
      <vt:lpstr>Calibri</vt:lpstr>
      <vt:lpstr>Simple Light</vt:lpstr>
      <vt:lpstr>SCOUTING AMERICA Golden Gate Area Council</vt:lpstr>
      <vt:lpstr>Scouting America Welcomes Youth and Adults with Special Needs</vt:lpstr>
      <vt:lpstr>Scouting is for ALL  </vt:lpstr>
      <vt:lpstr>What we will cover:</vt:lpstr>
      <vt:lpstr>Slide 5</vt:lpstr>
      <vt:lpstr>Slide 6</vt:lpstr>
      <vt:lpstr>TABLE  OF CONTENTS</vt:lpstr>
      <vt:lpstr>Toolbox Path for Unit Leaders</vt:lpstr>
      <vt:lpstr>Slide 9</vt:lpstr>
      <vt:lpstr>Slide 10</vt:lpstr>
      <vt:lpstr>OPEN-MINDED FLEXIBILITY   (10.1.2.1.)</vt:lpstr>
      <vt:lpstr>ONLINE 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SCOUTING AMERICA Golden Gate Area Council</dc:title>
  <dc:creator>Marcin Owczarz</dc:creator>
  <cp:lastModifiedBy>admin</cp:lastModifiedBy>
  <cp:revision>3</cp:revision>
  <dcterms:modified xsi:type="dcterms:W3CDTF">2025-05-20T23:33:44Z</dcterms:modified>
</cp:coreProperties>
</file>